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330" r:id="rId3"/>
    <p:sldId id="369" r:id="rId4"/>
    <p:sldId id="370" r:id="rId5"/>
    <p:sldId id="331" r:id="rId6"/>
    <p:sldId id="335" r:id="rId7"/>
    <p:sldId id="336" r:id="rId8"/>
    <p:sldId id="337" r:id="rId9"/>
    <p:sldId id="333" r:id="rId10"/>
    <p:sldId id="317" r:id="rId11"/>
    <p:sldId id="315" r:id="rId12"/>
    <p:sldId id="316" r:id="rId13"/>
    <p:sldId id="354" r:id="rId14"/>
    <p:sldId id="323" r:id="rId15"/>
    <p:sldId id="322" r:id="rId16"/>
    <p:sldId id="363" r:id="rId17"/>
    <p:sldId id="364" r:id="rId18"/>
    <p:sldId id="342" r:id="rId19"/>
    <p:sldId id="346" r:id="rId20"/>
    <p:sldId id="347" r:id="rId21"/>
    <p:sldId id="348" r:id="rId22"/>
    <p:sldId id="349" r:id="rId23"/>
    <p:sldId id="350" r:id="rId24"/>
    <p:sldId id="352" r:id="rId25"/>
    <p:sldId id="351" r:id="rId26"/>
    <p:sldId id="340" r:id="rId27"/>
    <p:sldId id="359" r:id="rId28"/>
    <p:sldId id="356" r:id="rId29"/>
    <p:sldId id="339" r:id="rId30"/>
    <p:sldId id="357" r:id="rId31"/>
    <p:sldId id="358" r:id="rId32"/>
    <p:sldId id="361" r:id="rId33"/>
    <p:sldId id="368" r:id="rId34"/>
    <p:sldId id="332" r:id="rId35"/>
    <p:sldId id="366" r:id="rId36"/>
    <p:sldId id="367" r:id="rId37"/>
    <p:sldId id="33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79" autoAdjust="0"/>
  </p:normalViewPr>
  <p:slideViewPr>
    <p:cSldViewPr>
      <p:cViewPr varScale="1">
        <p:scale>
          <a:sx n="106" d="100"/>
          <a:sy n="106" d="100"/>
        </p:scale>
        <p:origin x="176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8" descr="new_logo_final"/>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0" y="4572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new_logo_final"/>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0" y="2286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new_logo_final"/>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0" y="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p:nvSpPr>
        <p:spPr bwMode="auto">
          <a:xfrm>
            <a:off x="457200" y="2971800"/>
            <a:ext cx="8153400" cy="152400"/>
          </a:xfrm>
          <a:prstGeom prst="rect">
            <a:avLst/>
          </a:prstGeom>
          <a:gradFill rotWithShape="1">
            <a:gsLst>
              <a:gs pos="0">
                <a:srgbClr val="287F3D"/>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solidFill>
                <a:srgbClr val="000000"/>
              </a:solidFill>
            </a:endParaRPr>
          </a:p>
        </p:txBody>
      </p:sp>
      <p:sp>
        <p:nvSpPr>
          <p:cNvPr id="33794" name="Rectangle 2"/>
          <p:cNvSpPr>
            <a:spLocks noGrp="1" noChangeArrowheads="1"/>
          </p:cNvSpPr>
          <p:nvPr>
            <p:ph type="ctrTitle"/>
          </p:nvPr>
        </p:nvSpPr>
        <p:spPr>
          <a:xfrm>
            <a:off x="685800" y="685800"/>
            <a:ext cx="7772400" cy="2127250"/>
          </a:xfrm>
        </p:spPr>
        <p:txBody>
          <a:bodyPr/>
          <a:lstStyle>
            <a:lvl1pPr algn="ctr">
              <a:defRPr sz="4300"/>
            </a:lvl1pPr>
          </a:lstStyle>
          <a:p>
            <a:r>
              <a:rPr lang="zh-CN" altLang="en-US"/>
              <a:t>单击此处编辑母版标题样式</a:t>
            </a:r>
            <a:endParaRPr lang="en-US" altLang="zh-CN"/>
          </a:p>
        </p:txBody>
      </p:sp>
      <p:sp>
        <p:nvSpPr>
          <p:cNvPr id="33795" name="Rectangle 3"/>
          <p:cNvSpPr>
            <a:spLocks noGrp="1" noChangeArrowheads="1"/>
          </p:cNvSpPr>
          <p:nvPr>
            <p:ph type="subTitle" idx="1"/>
          </p:nvPr>
        </p:nvSpPr>
        <p:spPr>
          <a:xfrm>
            <a:off x="1371600" y="3270250"/>
            <a:ext cx="6400800" cy="2209800"/>
          </a:xfrm>
        </p:spPr>
        <p:txBody>
          <a:bodyPr/>
          <a:lstStyle>
            <a:lvl1pPr marL="0" indent="0" algn="ctr">
              <a:buFont typeface="Times New Roman" pitchFamily="18" charset="0"/>
              <a:buNone/>
              <a:defRPr sz="3000"/>
            </a:lvl1pPr>
          </a:lstStyle>
          <a:p>
            <a:r>
              <a:rPr lang="zh-CN" altLang="en-US"/>
              <a:t>单击此处编辑母版副标题样式</a:t>
            </a:r>
            <a:endParaRPr lang="en-US" altLang="zh-CN"/>
          </a:p>
        </p:txBody>
      </p:sp>
      <p:sp>
        <p:nvSpPr>
          <p:cNvPr id="8"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atin typeface="Verdana" pitchFamily="34" charset="0"/>
                <a:ea typeface="宋体" pitchFamily="2" charset="-122"/>
              </a:defRPr>
            </a:lvl1pPr>
          </a:lstStyle>
          <a:p>
            <a:endParaRPr lang="en-US" dirty="0">
              <a:solidFill>
                <a:srgbClr val="000000"/>
              </a:solidFill>
            </a:endParaRPr>
          </a:p>
        </p:txBody>
      </p:sp>
      <p:sp>
        <p:nvSpPr>
          <p:cNvPr id="9" name="Rectangle 5"/>
          <p:cNvSpPr>
            <a:spLocks noGrp="1" noChangeArrowheads="1"/>
          </p:cNvSpPr>
          <p:nvPr>
            <p:ph type="ftr" sz="quarter" idx="11"/>
          </p:nvPr>
        </p:nvSpPr>
        <p:spPr/>
        <p:txBody>
          <a:bodyPr/>
          <a:lstStyle>
            <a:lvl1pPr>
              <a:defRPr/>
            </a:lvl1pPr>
          </a:lstStyle>
          <a:p>
            <a:endParaRPr lang="en-US" dirty="0">
              <a:solidFill>
                <a:srgbClr val="000000"/>
              </a:solidFill>
            </a:endParaRPr>
          </a:p>
        </p:txBody>
      </p:sp>
      <p:sp>
        <p:nvSpPr>
          <p:cNvPr id="10" name="Rectangle 6"/>
          <p:cNvSpPr>
            <a:spLocks noGrp="1" noChangeArrowheads="1"/>
          </p:cNvSpPr>
          <p:nvPr>
            <p:ph type="sldNum" sz="quarter" idx="12"/>
          </p:nvPr>
        </p:nvSpPr>
        <p:spPr>
          <a:xfrm>
            <a:off x="6553200" y="6248400"/>
            <a:ext cx="2133600" cy="457200"/>
          </a:xfrm>
        </p:spPr>
        <p:txBody>
          <a:bodyPr/>
          <a:lstStyle>
            <a:lvl1pPr>
              <a:defRPr>
                <a:latin typeface="Verdana" pitchFamily="34" charset="0"/>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17758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514071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662744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28600" y="914400"/>
            <a:ext cx="41529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533900" y="914400"/>
            <a:ext cx="41529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9288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4237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302384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646294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624106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02637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487297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133600" cy="64770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152400" y="0"/>
            <a:ext cx="6248400" cy="6477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5"/>
          <p:cNvSpPr>
            <a:spLocks noGrp="1" noChangeArrowheads="1"/>
          </p:cNvSpPr>
          <p:nvPr>
            <p:ph type="ftr" sz="quarter" idx="10"/>
          </p:nvPr>
        </p:nvSpPr>
        <p:spPr>
          <a:ln/>
        </p:spPr>
        <p:txBody>
          <a:bodyPr/>
          <a:lstStyle>
            <a:lvl1pPr>
              <a:defRPr/>
            </a:lvl1pPr>
          </a:lstStyle>
          <a:p>
            <a:endParaRPr lang="en-US"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B6F15528-21DE-4FAA-801E-634DDDAF4B2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90928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2023/7/22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dirty="0"/>
          </a:p>
        </p:txBody>
      </p:sp>
      <p:sp>
        <p:nvSpPr>
          <p:cNvPr id="1027" name="Rectangle 3"/>
          <p:cNvSpPr>
            <a:spLocks noGrp="1" noChangeArrowheads="1"/>
          </p:cNvSpPr>
          <p:nvPr>
            <p:ph type="body" idx="1"/>
          </p:nvPr>
        </p:nvSpPr>
        <p:spPr bwMode="auto">
          <a:xfrm>
            <a:off x="228600" y="914400"/>
            <a:ext cx="8458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
        <p:nvSpPr>
          <p:cNvPr id="3277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Verdana" pitchFamily="34" charset="0"/>
                <a:ea typeface="宋体" pitchFamily="2" charset="-122"/>
              </a:defRPr>
            </a:lvl1pPr>
          </a:lstStyle>
          <a:p>
            <a:endParaRPr lang="en-US" dirty="0">
              <a:solidFill>
                <a:srgbClr val="000000"/>
              </a:solidFill>
            </a:endParaRPr>
          </a:p>
        </p:txBody>
      </p:sp>
      <p:sp>
        <p:nvSpPr>
          <p:cNvPr id="32774" name="Rectangle 6"/>
          <p:cNvSpPr>
            <a:spLocks noGrp="1" noChangeArrowheads="1"/>
          </p:cNvSpPr>
          <p:nvPr>
            <p:ph type="sldNum" sz="quarter" idx="4"/>
          </p:nvPr>
        </p:nvSpPr>
        <p:spPr bwMode="auto">
          <a:xfrm>
            <a:off x="6553200" y="6400800"/>
            <a:ext cx="213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pitchFamily="2" charset="-122"/>
              </a:defRPr>
            </a:lvl1pPr>
          </a:lstStyle>
          <a:p>
            <a:fld id="{B6F15528-21DE-4FAA-801E-634DDDAF4B2B}" type="slidenum">
              <a:rPr lang="en-US" smtClean="0">
                <a:solidFill>
                  <a:srgbClr val="000000"/>
                </a:solidFill>
              </a:rPr>
              <a:pPr/>
              <a:t>‹#›</a:t>
            </a:fld>
            <a:endParaRPr lang="en-US" dirty="0">
              <a:solidFill>
                <a:srgbClr val="000000"/>
              </a:solidFill>
            </a:endParaRPr>
          </a:p>
        </p:txBody>
      </p:sp>
      <p:sp>
        <p:nvSpPr>
          <p:cNvPr id="1030" name="Rectangle 12"/>
          <p:cNvSpPr>
            <a:spLocks noChangeArrowheads="1"/>
          </p:cNvSpPr>
          <p:nvPr/>
        </p:nvSpPr>
        <p:spPr bwMode="auto">
          <a:xfrm>
            <a:off x="228600" y="762000"/>
            <a:ext cx="7543800" cy="152400"/>
          </a:xfrm>
          <a:prstGeom prst="rect">
            <a:avLst/>
          </a:prstGeom>
          <a:gradFill rotWithShape="0">
            <a:gsLst>
              <a:gs pos="0">
                <a:srgbClr val="297F3D">
                  <a:alpha val="99001"/>
                </a:srgbClr>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solidFill>
                <a:srgbClr val="000000"/>
              </a:solidFill>
            </a:endParaRPr>
          </a:p>
        </p:txBody>
      </p:sp>
    </p:spTree>
    <p:extLst>
      <p:ext uri="{BB962C8B-B14F-4D97-AF65-F5344CB8AC3E}">
        <p14:creationId xmlns:p14="http://schemas.microsoft.com/office/powerpoint/2010/main" val="4061944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p:titleStyle>
    <p:bodyStyle>
      <a:lvl1pPr marL="342900" indent="-342900" algn="l" rtl="0" eaLnBrk="1" fontAlgn="base" hangingPunct="1">
        <a:spcBef>
          <a:spcPct val="20000"/>
        </a:spcBef>
        <a:spcAft>
          <a:spcPct val="0"/>
        </a:spcAft>
        <a:buClr>
          <a:schemeClr val="tx1"/>
        </a:buClr>
        <a:buSzPct val="75000"/>
        <a:buFont typeface="Times New Roman" pitchFamily="18"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cs typeface="+mn-cs"/>
        </a:defRPr>
      </a:lvl2pPr>
      <a:lvl3pPr marL="1143000" indent="-228600" algn="l" rtl="0" eaLnBrk="1" fontAlgn="base" hangingPunct="1">
        <a:spcBef>
          <a:spcPct val="20000"/>
        </a:spcBef>
        <a:spcAft>
          <a:spcPct val="0"/>
        </a:spcAft>
        <a:buClr>
          <a:schemeClr val="tx1"/>
        </a:buClr>
        <a:buSzPct val="65000"/>
        <a:buFont typeface="Wingdings" pitchFamily="2" charset="2"/>
        <a:buChar char="§"/>
        <a:defRPr sz="1800">
          <a:solidFill>
            <a:schemeClr val="tx1"/>
          </a:solidFill>
          <a:latin typeface="+mn-lt"/>
          <a:cs typeface="+mn-cs"/>
        </a:defRPr>
      </a:lvl3pPr>
      <a:lvl4pPr marL="1600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sz="1800">
          <a:solidFill>
            <a:schemeClr val="tx1"/>
          </a:solidFill>
          <a:latin typeface="+mn-lt"/>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bin"/><Relationship Id="rId1" Type="http://schemas.openxmlformats.org/officeDocument/2006/relationships/slideLayout" Target="../slideLayouts/slideLayout13.xml"/><Relationship Id="rId5" Type="http://schemas.openxmlformats.org/officeDocument/2006/relationships/image" Target="../media/image52.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3.bin"/><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1.w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a:t>
            </a:fld>
            <a:endParaRPr lang="en-US" dirty="0">
              <a:solidFill>
                <a:srgbClr val="000000"/>
              </a:solidFill>
            </a:endParaRPr>
          </a:p>
        </p:txBody>
      </p:sp>
      <p:sp>
        <p:nvSpPr>
          <p:cNvPr id="4" name="TextBox 3"/>
          <p:cNvSpPr txBox="1"/>
          <p:nvPr/>
        </p:nvSpPr>
        <p:spPr>
          <a:xfrm>
            <a:off x="-5780" y="1052736"/>
            <a:ext cx="9042276" cy="5078313"/>
          </a:xfrm>
          <a:prstGeom prst="rect">
            <a:avLst/>
          </a:prstGeom>
          <a:noFill/>
        </p:spPr>
        <p:txBody>
          <a:bodyPr wrap="square" rtlCol="0">
            <a:spAutoFit/>
          </a:bodyPr>
          <a:lstStyle/>
          <a:p>
            <a:r>
              <a:rPr lang="en-US" dirty="0"/>
              <a:t>This RF design aims at building a SA extender which can down convert a high frequency signal, for example 60 GHz, to the frequency below 40 GHz (The frequency that SA can handle).</a:t>
            </a:r>
          </a:p>
          <a:p>
            <a:endParaRPr lang="en-US" dirty="0"/>
          </a:p>
          <a:p>
            <a:r>
              <a:rPr lang="en-US" dirty="0"/>
              <a:t>In the first step, we searched the proper mixer from over 20 RF manufacturers. In summary, there are three types: 1) Mixer module with coaxial connector; 2) Mixer die and 3) Mixer module with waveguide port. We prefer to use the first two mixer without any waveguide. </a:t>
            </a:r>
          </a:p>
          <a:p>
            <a:r>
              <a:rPr lang="en-US" dirty="0"/>
              <a:t>(Detailed in page )</a:t>
            </a:r>
          </a:p>
          <a:p>
            <a:endParaRPr lang="en-US" dirty="0"/>
          </a:p>
          <a:p>
            <a:r>
              <a:rPr lang="en-US" dirty="0"/>
              <a:t>In the second step, we focused on designing the boards which can offer proper LO signal for the mixers that we have determined to use. Until now, we have prepared two detailed solutions: 1) A complex solution but compatible for two different mixers (M9D-2065 and HMC-MDB218); 2) A simple solution but only works for the mixer module (M9D-2065). In both design, we carefully thought about the frequency and power level in the whole LO path. </a:t>
            </a:r>
          </a:p>
          <a:p>
            <a:endParaRPr lang="en-US" dirty="0"/>
          </a:p>
          <a:p>
            <a:r>
              <a:rPr lang="en-US" dirty="0"/>
              <a:t>In the third step, we start from the easier solution, create schematic and footprint library for each components in the </a:t>
            </a:r>
            <a:r>
              <a:rPr lang="en-US" dirty="0" err="1"/>
              <a:t>Altium</a:t>
            </a:r>
            <a:r>
              <a:rPr lang="en-US" dirty="0"/>
              <a:t> designer. Then draw the schematic based on the suggested circuits in their datasheets. For the layout, we probably need some full wave simulation as a guide for routing. </a:t>
            </a:r>
          </a:p>
        </p:txBody>
      </p:sp>
    </p:spTree>
    <p:extLst>
      <p:ext uri="{BB962C8B-B14F-4D97-AF65-F5344CB8AC3E}">
        <p14:creationId xmlns:p14="http://schemas.microsoft.com/office/powerpoint/2010/main" val="280670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providing LO signal</a:t>
            </a:r>
          </a:p>
        </p:txBody>
      </p:sp>
      <p:sp>
        <p:nvSpPr>
          <p:cNvPr id="4" name="Slide Number Placeholder 3"/>
          <p:cNvSpPr>
            <a:spLocks noGrp="1"/>
          </p:cNvSpPr>
          <p:nvPr>
            <p:ph type="sldNum" sz="quarter" idx="11"/>
          </p:nvPr>
        </p:nvSpPr>
        <p:spPr>
          <a:xfrm>
            <a:off x="7004248" y="6428660"/>
            <a:ext cx="2133600" cy="381000"/>
          </a:xfrm>
        </p:spPr>
        <p:txBody>
          <a:bodyPr/>
          <a:lstStyle/>
          <a:p>
            <a:fld id="{B6F15528-21DE-4FAA-801E-634DDDAF4B2B}" type="slidenum">
              <a:rPr lang="en-US" smtClean="0">
                <a:solidFill>
                  <a:srgbClr val="000000"/>
                </a:solidFill>
              </a:rPr>
              <a:pPr/>
              <a:t>10</a:t>
            </a:fld>
            <a:endParaRPr lang="en-US" dirty="0">
              <a:solidFill>
                <a:srgbClr val="000000"/>
              </a:solidFill>
            </a:endParaRPr>
          </a:p>
        </p:txBody>
      </p:sp>
      <p:sp>
        <p:nvSpPr>
          <p:cNvPr id="5" name="Rectangle 4"/>
          <p:cNvSpPr/>
          <p:nvPr/>
        </p:nvSpPr>
        <p:spPr>
          <a:xfrm>
            <a:off x="6219300" y="-192247"/>
            <a:ext cx="2757273" cy="1299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ADF5355 Board</a:t>
            </a:r>
          </a:p>
          <a:p>
            <a:pPr algn="ctr"/>
            <a:r>
              <a:rPr lang="en-US" sz="1400" dirty="0">
                <a:solidFill>
                  <a:schemeClr val="tx1"/>
                </a:solidFill>
              </a:rPr>
              <a:t>RF output A: 54MHz-6.8GHz</a:t>
            </a:r>
          </a:p>
          <a:p>
            <a:pPr algn="ctr"/>
            <a:r>
              <a:rPr lang="en-US" sz="1400" dirty="0">
                <a:solidFill>
                  <a:schemeClr val="tx1"/>
                </a:solidFill>
              </a:rPr>
              <a:t>(fixed at 6 GHz for example)</a:t>
            </a:r>
          </a:p>
          <a:p>
            <a:pPr algn="ctr"/>
            <a:r>
              <a:rPr lang="en-US" sz="1400" dirty="0">
                <a:solidFill>
                  <a:schemeClr val="tx1"/>
                </a:solidFill>
              </a:rPr>
              <a:t>RF output B:6.8-13.6GHz</a:t>
            </a:r>
          </a:p>
          <a:p>
            <a:pPr algn="ctr"/>
            <a:r>
              <a:rPr lang="en-US" sz="1400" dirty="0">
                <a:solidFill>
                  <a:schemeClr val="tx1"/>
                </a:solidFill>
              </a:rPr>
              <a:t>Typical output power: -5dBm (measured by ourselves)</a:t>
            </a:r>
          </a:p>
        </p:txBody>
      </p:sp>
      <p:sp>
        <p:nvSpPr>
          <p:cNvPr id="6" name="Rectangle 5"/>
          <p:cNvSpPr/>
          <p:nvPr/>
        </p:nvSpPr>
        <p:spPr>
          <a:xfrm>
            <a:off x="2025088" y="1340768"/>
            <a:ext cx="1512168"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PMA3-83LN+</a:t>
            </a:r>
          </a:p>
          <a:p>
            <a:pPr algn="ctr"/>
            <a:r>
              <a:rPr lang="en-US" sz="1400" dirty="0">
                <a:solidFill>
                  <a:schemeClr val="tx1"/>
                </a:solidFill>
              </a:rPr>
              <a:t>0.5 to 8 GHz</a:t>
            </a:r>
          </a:p>
          <a:p>
            <a:pPr algn="ctr"/>
            <a:r>
              <a:rPr lang="en-US" sz="1400" dirty="0">
                <a:solidFill>
                  <a:schemeClr val="tx1"/>
                </a:solidFill>
              </a:rPr>
              <a:t>Gain: +19 dB</a:t>
            </a:r>
          </a:p>
          <a:p>
            <a:pPr algn="ctr"/>
            <a:r>
              <a:rPr lang="en-US" sz="1400" dirty="0">
                <a:solidFill>
                  <a:schemeClr val="tx1"/>
                </a:solidFill>
              </a:rPr>
              <a:t>P1dB: 17 </a:t>
            </a:r>
            <a:r>
              <a:rPr lang="en-US" sz="1400" dirty="0" err="1">
                <a:solidFill>
                  <a:schemeClr val="tx1"/>
                </a:solidFill>
              </a:rPr>
              <a:t>dBm</a:t>
            </a:r>
            <a:endParaRPr lang="en-US" sz="1400" dirty="0">
              <a:solidFill>
                <a:schemeClr val="tx1"/>
              </a:solidFill>
            </a:endParaRPr>
          </a:p>
        </p:txBody>
      </p:sp>
      <p:sp>
        <p:nvSpPr>
          <p:cNvPr id="7" name="Rectangle 6"/>
          <p:cNvSpPr/>
          <p:nvPr/>
        </p:nvSpPr>
        <p:spPr>
          <a:xfrm>
            <a:off x="80872" y="1340770"/>
            <a:ext cx="1512168"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LEE-19+</a:t>
            </a:r>
          </a:p>
          <a:p>
            <a:pPr algn="ctr"/>
            <a:r>
              <a:rPr lang="en-US" sz="1400" dirty="0">
                <a:solidFill>
                  <a:schemeClr val="tx1"/>
                </a:solidFill>
              </a:rPr>
              <a:t>DC to 8 GHz</a:t>
            </a:r>
          </a:p>
          <a:p>
            <a:pPr algn="ctr"/>
            <a:r>
              <a:rPr lang="en-US" sz="1400" dirty="0">
                <a:solidFill>
                  <a:schemeClr val="tx1"/>
                </a:solidFill>
              </a:rPr>
              <a:t>Gain: +10 dB</a:t>
            </a:r>
          </a:p>
          <a:p>
            <a:pPr algn="ctr"/>
            <a:r>
              <a:rPr lang="en-US" sz="1400" dirty="0">
                <a:solidFill>
                  <a:schemeClr val="tx1"/>
                </a:solidFill>
              </a:rPr>
              <a:t>P1dB: 12 </a:t>
            </a:r>
            <a:r>
              <a:rPr lang="en-US" sz="1400" dirty="0" err="1">
                <a:solidFill>
                  <a:schemeClr val="tx1"/>
                </a:solidFill>
              </a:rPr>
              <a:t>dBm</a:t>
            </a:r>
            <a:endParaRPr lang="en-US" sz="1400" dirty="0">
              <a:solidFill>
                <a:schemeClr val="tx1"/>
              </a:solidFill>
            </a:endParaRPr>
          </a:p>
        </p:txBody>
      </p:sp>
      <p:pic>
        <p:nvPicPr>
          <p:cNvPr id="8" name="Picture 7"/>
          <p:cNvPicPr>
            <a:picLocks noChangeAspect="1"/>
          </p:cNvPicPr>
          <p:nvPr/>
        </p:nvPicPr>
        <p:blipFill>
          <a:blip r:embed="rId2"/>
          <a:stretch>
            <a:fillRect/>
          </a:stretch>
        </p:blipFill>
        <p:spPr>
          <a:xfrm>
            <a:off x="1880424" y="2417699"/>
            <a:ext cx="1747682" cy="836919"/>
          </a:xfrm>
          <a:prstGeom prst="rect">
            <a:avLst/>
          </a:prstGeom>
        </p:spPr>
      </p:pic>
      <p:pic>
        <p:nvPicPr>
          <p:cNvPr id="9" name="Picture 8"/>
          <p:cNvPicPr>
            <a:picLocks noChangeAspect="1"/>
          </p:cNvPicPr>
          <p:nvPr/>
        </p:nvPicPr>
        <p:blipFill>
          <a:blip r:embed="rId3"/>
          <a:stretch>
            <a:fillRect/>
          </a:stretch>
        </p:blipFill>
        <p:spPr>
          <a:xfrm>
            <a:off x="276393" y="2560670"/>
            <a:ext cx="1112395" cy="638201"/>
          </a:xfrm>
          <a:prstGeom prst="rect">
            <a:avLst/>
          </a:prstGeom>
        </p:spPr>
      </p:pic>
      <p:cxnSp>
        <p:nvCxnSpPr>
          <p:cNvPr id="11" name="Straight Arrow Connector 10"/>
          <p:cNvCxnSpPr>
            <a:stCxn id="7" idx="3"/>
            <a:endCxn id="6" idx="1"/>
          </p:cNvCxnSpPr>
          <p:nvPr/>
        </p:nvCxnSpPr>
        <p:spPr>
          <a:xfrm flipV="1">
            <a:off x="1593040" y="1873883"/>
            <a:ext cx="43204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3843034" y="1340768"/>
            <a:ext cx="2376266"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Lowpass filter</a:t>
            </a:r>
          </a:p>
          <a:p>
            <a:pPr algn="ctr"/>
            <a:r>
              <a:rPr lang="en-US" sz="1400" dirty="0">
                <a:solidFill>
                  <a:schemeClr val="tx1"/>
                </a:solidFill>
              </a:rPr>
              <a:t>XLF-63+</a:t>
            </a:r>
          </a:p>
          <a:p>
            <a:pPr algn="ctr"/>
            <a:r>
              <a:rPr lang="en-US" sz="1400" dirty="0">
                <a:solidFill>
                  <a:schemeClr val="tx1"/>
                </a:solidFill>
              </a:rPr>
              <a:t>DC~8.1 GHz</a:t>
            </a:r>
          </a:p>
          <a:p>
            <a:pPr algn="ctr"/>
            <a:r>
              <a:rPr lang="en-US" sz="1400" dirty="0">
                <a:solidFill>
                  <a:schemeClr val="tx1"/>
                </a:solidFill>
              </a:rPr>
              <a:t>Passband insertion loss: 2 dB</a:t>
            </a:r>
          </a:p>
          <a:p>
            <a:pPr algn="ctr"/>
            <a:r>
              <a:rPr lang="en-US" sz="1400" dirty="0">
                <a:solidFill>
                  <a:schemeClr val="tx1"/>
                </a:solidFill>
              </a:rPr>
              <a:t>Stopband rejection &gt;12 dB</a:t>
            </a:r>
          </a:p>
        </p:txBody>
      </p:sp>
      <p:pic>
        <p:nvPicPr>
          <p:cNvPr id="15" name="Picture 14"/>
          <p:cNvPicPr>
            <a:picLocks noChangeAspect="1"/>
          </p:cNvPicPr>
          <p:nvPr/>
        </p:nvPicPr>
        <p:blipFill>
          <a:blip r:embed="rId4"/>
          <a:stretch>
            <a:fillRect/>
          </a:stretch>
        </p:blipFill>
        <p:spPr>
          <a:xfrm>
            <a:off x="4384464" y="2499821"/>
            <a:ext cx="1340545" cy="709700"/>
          </a:xfrm>
          <a:prstGeom prst="rect">
            <a:avLst/>
          </a:prstGeom>
        </p:spPr>
      </p:pic>
      <p:sp>
        <p:nvSpPr>
          <p:cNvPr id="18" name="Rectangle 17"/>
          <p:cNvSpPr/>
          <p:nvPr/>
        </p:nvSpPr>
        <p:spPr>
          <a:xfrm>
            <a:off x="6525078" y="1340768"/>
            <a:ext cx="2376266"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Highpass</a:t>
            </a:r>
            <a:r>
              <a:rPr lang="en-US" sz="1400" dirty="0">
                <a:solidFill>
                  <a:schemeClr val="tx1"/>
                </a:solidFill>
              </a:rPr>
              <a:t> filter</a:t>
            </a:r>
          </a:p>
          <a:p>
            <a:pPr algn="ctr"/>
            <a:r>
              <a:rPr lang="en-US" sz="1400" dirty="0">
                <a:solidFill>
                  <a:schemeClr val="tx1"/>
                </a:solidFill>
              </a:rPr>
              <a:t>HFCN-4400+</a:t>
            </a:r>
          </a:p>
          <a:p>
            <a:pPr algn="ctr"/>
            <a:r>
              <a:rPr lang="en-US" sz="1400" dirty="0">
                <a:solidFill>
                  <a:schemeClr val="tx1"/>
                </a:solidFill>
              </a:rPr>
              <a:t>5~9.9 GHz</a:t>
            </a:r>
          </a:p>
          <a:p>
            <a:pPr algn="ctr"/>
            <a:r>
              <a:rPr lang="en-US" sz="1400" dirty="0">
                <a:solidFill>
                  <a:schemeClr val="tx1"/>
                </a:solidFill>
              </a:rPr>
              <a:t>Passband insertion loss: 2 dB</a:t>
            </a:r>
          </a:p>
          <a:p>
            <a:pPr algn="ctr"/>
            <a:r>
              <a:rPr lang="en-US" sz="1400" dirty="0">
                <a:solidFill>
                  <a:schemeClr val="tx1"/>
                </a:solidFill>
              </a:rPr>
              <a:t>Stopband rejection &gt;20 dB</a:t>
            </a:r>
          </a:p>
        </p:txBody>
      </p:sp>
      <p:pic>
        <p:nvPicPr>
          <p:cNvPr id="19" name="Picture 18"/>
          <p:cNvPicPr>
            <a:picLocks noChangeAspect="1"/>
          </p:cNvPicPr>
          <p:nvPr/>
        </p:nvPicPr>
        <p:blipFill>
          <a:blip r:embed="rId5"/>
          <a:stretch>
            <a:fillRect/>
          </a:stretch>
        </p:blipFill>
        <p:spPr>
          <a:xfrm>
            <a:off x="7846793" y="2472209"/>
            <a:ext cx="1230482" cy="684240"/>
          </a:xfrm>
          <a:prstGeom prst="rect">
            <a:avLst/>
          </a:prstGeom>
        </p:spPr>
      </p:pic>
      <p:cxnSp>
        <p:nvCxnSpPr>
          <p:cNvPr id="21" name="Straight Arrow Connector 20"/>
          <p:cNvCxnSpPr>
            <a:stCxn id="6" idx="3"/>
            <a:endCxn id="14" idx="1"/>
          </p:cNvCxnSpPr>
          <p:nvPr/>
        </p:nvCxnSpPr>
        <p:spPr>
          <a:xfrm>
            <a:off x="3537256" y="1873883"/>
            <a:ext cx="3057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4" idx="3"/>
            <a:endCxn id="18" idx="1"/>
          </p:cNvCxnSpPr>
          <p:nvPr/>
        </p:nvCxnSpPr>
        <p:spPr>
          <a:xfrm>
            <a:off x="6219300" y="1873883"/>
            <a:ext cx="3057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0141" y="2365777"/>
            <a:ext cx="1726702" cy="307777"/>
          </a:xfrm>
          <a:prstGeom prst="rect">
            <a:avLst/>
          </a:prstGeom>
          <a:noFill/>
        </p:spPr>
        <p:txBody>
          <a:bodyPr wrap="square" rtlCol="0">
            <a:spAutoFit/>
          </a:bodyPr>
          <a:lstStyle/>
          <a:p>
            <a:r>
              <a:rPr lang="en-US" sz="1400" dirty="0"/>
              <a:t>Supply voltage 3.5 V</a:t>
            </a:r>
          </a:p>
        </p:txBody>
      </p:sp>
      <p:sp>
        <p:nvSpPr>
          <p:cNvPr id="25" name="TextBox 24"/>
          <p:cNvSpPr txBox="1"/>
          <p:nvPr/>
        </p:nvSpPr>
        <p:spPr>
          <a:xfrm>
            <a:off x="2028116" y="2369737"/>
            <a:ext cx="1726702" cy="307777"/>
          </a:xfrm>
          <a:prstGeom prst="rect">
            <a:avLst/>
          </a:prstGeom>
          <a:noFill/>
        </p:spPr>
        <p:txBody>
          <a:bodyPr wrap="square" rtlCol="0">
            <a:spAutoFit/>
          </a:bodyPr>
          <a:lstStyle/>
          <a:p>
            <a:r>
              <a:rPr lang="en-US" sz="1400" dirty="0"/>
              <a:t>Supply voltage 5 V</a:t>
            </a:r>
          </a:p>
        </p:txBody>
      </p:sp>
      <p:pic>
        <p:nvPicPr>
          <p:cNvPr id="26" name="Picture 25"/>
          <p:cNvPicPr>
            <a:picLocks noChangeAspect="1"/>
          </p:cNvPicPr>
          <p:nvPr/>
        </p:nvPicPr>
        <p:blipFill>
          <a:blip r:embed="rId6"/>
          <a:stretch>
            <a:fillRect/>
          </a:stretch>
        </p:blipFill>
        <p:spPr>
          <a:xfrm>
            <a:off x="7367830" y="4430449"/>
            <a:ext cx="1014170" cy="667745"/>
          </a:xfrm>
          <a:prstGeom prst="rect">
            <a:avLst/>
          </a:prstGeom>
        </p:spPr>
      </p:pic>
      <p:sp>
        <p:nvSpPr>
          <p:cNvPr id="27" name="Rectangle 26"/>
          <p:cNvSpPr/>
          <p:nvPr/>
        </p:nvSpPr>
        <p:spPr>
          <a:xfrm>
            <a:off x="6502661" y="3258792"/>
            <a:ext cx="2421099" cy="11601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Multiplier</a:t>
            </a:r>
          </a:p>
          <a:p>
            <a:pPr algn="ctr"/>
            <a:r>
              <a:rPr lang="en-US" sz="1400" dirty="0">
                <a:solidFill>
                  <a:schemeClr val="tx1"/>
                </a:solidFill>
              </a:rPr>
              <a:t>KSX2-24+</a:t>
            </a:r>
          </a:p>
          <a:p>
            <a:pPr algn="ctr"/>
            <a:r>
              <a:rPr lang="en-US" sz="1400" dirty="0">
                <a:solidFill>
                  <a:schemeClr val="tx1"/>
                </a:solidFill>
              </a:rPr>
              <a:t>Input: 5-10 GHz, 10-16 </a:t>
            </a:r>
            <a:r>
              <a:rPr lang="en-US" sz="1400" dirty="0" err="1">
                <a:solidFill>
                  <a:schemeClr val="tx1"/>
                </a:solidFill>
              </a:rPr>
              <a:t>dBm</a:t>
            </a:r>
            <a:endParaRPr lang="en-US" sz="1400" dirty="0">
              <a:solidFill>
                <a:schemeClr val="tx1"/>
              </a:solidFill>
            </a:endParaRPr>
          </a:p>
          <a:p>
            <a:pPr algn="ctr"/>
            <a:r>
              <a:rPr lang="en-US" sz="1400" dirty="0">
                <a:solidFill>
                  <a:schemeClr val="tx1"/>
                </a:solidFill>
              </a:rPr>
              <a:t>Output: 10-20 GHz</a:t>
            </a:r>
          </a:p>
          <a:p>
            <a:pPr algn="ctr"/>
            <a:r>
              <a:rPr lang="en-US" sz="1400" dirty="0">
                <a:solidFill>
                  <a:schemeClr val="tx1"/>
                </a:solidFill>
              </a:rPr>
              <a:t>Conversion Loss: 11.5-15 dB</a:t>
            </a:r>
          </a:p>
        </p:txBody>
      </p:sp>
      <p:sp>
        <p:nvSpPr>
          <p:cNvPr id="28" name="Rectangle 27"/>
          <p:cNvSpPr/>
          <p:nvPr/>
        </p:nvSpPr>
        <p:spPr>
          <a:xfrm>
            <a:off x="-73392" y="6909734"/>
            <a:ext cx="2623168" cy="1097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Multiplier</a:t>
            </a:r>
          </a:p>
          <a:p>
            <a:pPr algn="ctr"/>
            <a:r>
              <a:rPr lang="en-US" sz="1400" dirty="0">
                <a:solidFill>
                  <a:schemeClr val="tx1"/>
                </a:solidFill>
              </a:rPr>
              <a:t>CY2-44+</a:t>
            </a:r>
          </a:p>
          <a:p>
            <a:pPr algn="ctr"/>
            <a:r>
              <a:rPr lang="en-US" sz="1400" dirty="0">
                <a:solidFill>
                  <a:schemeClr val="tx1"/>
                </a:solidFill>
              </a:rPr>
              <a:t>Input: 6.2-20 GHz, +12-+18 </a:t>
            </a:r>
            <a:r>
              <a:rPr lang="en-US" sz="1400" dirty="0" err="1">
                <a:solidFill>
                  <a:schemeClr val="tx1"/>
                </a:solidFill>
              </a:rPr>
              <a:t>dBm</a:t>
            </a:r>
            <a:endParaRPr lang="en-US" sz="1400" dirty="0">
              <a:solidFill>
                <a:schemeClr val="tx1"/>
              </a:solidFill>
            </a:endParaRPr>
          </a:p>
          <a:p>
            <a:pPr algn="ctr"/>
            <a:r>
              <a:rPr lang="en-US" sz="1400" dirty="0">
                <a:solidFill>
                  <a:schemeClr val="tx1"/>
                </a:solidFill>
              </a:rPr>
              <a:t>Output: 12.4-40 GHz</a:t>
            </a:r>
          </a:p>
          <a:p>
            <a:pPr algn="ctr"/>
            <a:r>
              <a:rPr lang="en-US" sz="1400" dirty="0">
                <a:solidFill>
                  <a:schemeClr val="tx1"/>
                </a:solidFill>
              </a:rPr>
              <a:t>Conversion Loss:</a:t>
            </a:r>
            <a:r>
              <a:rPr lang="en-US" altLang="zh-CN" sz="1400" dirty="0">
                <a:solidFill>
                  <a:schemeClr val="tx1"/>
                </a:solidFill>
              </a:rPr>
              <a:t> 14dB</a:t>
            </a:r>
            <a:endParaRPr lang="en-US" sz="1400" dirty="0">
              <a:solidFill>
                <a:schemeClr val="tx1"/>
              </a:solidFill>
            </a:endParaRPr>
          </a:p>
        </p:txBody>
      </p:sp>
      <p:sp>
        <p:nvSpPr>
          <p:cNvPr id="29" name="Rectangle 28"/>
          <p:cNvSpPr/>
          <p:nvPr/>
        </p:nvSpPr>
        <p:spPr>
          <a:xfrm>
            <a:off x="-41713" y="5586002"/>
            <a:ext cx="2623168" cy="910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Multiplier</a:t>
            </a:r>
          </a:p>
          <a:p>
            <a:pPr algn="ctr"/>
            <a:r>
              <a:rPr lang="en-US" sz="1400" dirty="0">
                <a:solidFill>
                  <a:schemeClr val="tx1"/>
                </a:solidFill>
              </a:rPr>
              <a:t>HMC578LC3B</a:t>
            </a:r>
          </a:p>
          <a:p>
            <a:pPr algn="ctr"/>
            <a:r>
              <a:rPr lang="en-US" sz="1400" dirty="0">
                <a:solidFill>
                  <a:schemeClr val="tx1"/>
                </a:solidFill>
              </a:rPr>
              <a:t>Input: 11.5-16.5 GHz, 0-6 </a:t>
            </a:r>
            <a:r>
              <a:rPr lang="en-US" sz="1400" dirty="0" err="1">
                <a:solidFill>
                  <a:schemeClr val="tx1"/>
                </a:solidFill>
              </a:rPr>
              <a:t>dBm</a:t>
            </a:r>
            <a:endParaRPr lang="en-US" sz="1400" dirty="0">
              <a:solidFill>
                <a:schemeClr val="tx1"/>
              </a:solidFill>
            </a:endParaRPr>
          </a:p>
          <a:p>
            <a:pPr algn="ctr"/>
            <a:r>
              <a:rPr lang="en-US" sz="1400" dirty="0">
                <a:solidFill>
                  <a:schemeClr val="tx1"/>
                </a:solidFill>
              </a:rPr>
              <a:t>Output: 23 -33 GHz, &gt;10 </a:t>
            </a:r>
            <a:r>
              <a:rPr lang="en-US" sz="1400" dirty="0" err="1">
                <a:solidFill>
                  <a:schemeClr val="tx1"/>
                </a:solidFill>
              </a:rPr>
              <a:t>dBm</a:t>
            </a:r>
            <a:endParaRPr lang="en-US" sz="1400" dirty="0">
              <a:solidFill>
                <a:schemeClr val="tx1"/>
              </a:solidFill>
            </a:endParaRPr>
          </a:p>
        </p:txBody>
      </p:sp>
      <p:sp>
        <p:nvSpPr>
          <p:cNvPr id="30" name="TextBox 29"/>
          <p:cNvSpPr txBox="1"/>
          <p:nvPr/>
        </p:nvSpPr>
        <p:spPr>
          <a:xfrm>
            <a:off x="1061105" y="6540402"/>
            <a:ext cx="504056" cy="369332"/>
          </a:xfrm>
          <a:prstGeom prst="rect">
            <a:avLst/>
          </a:prstGeom>
          <a:noFill/>
        </p:spPr>
        <p:txBody>
          <a:bodyPr wrap="square" rtlCol="0">
            <a:spAutoFit/>
          </a:bodyPr>
          <a:lstStyle/>
          <a:p>
            <a:r>
              <a:rPr lang="en-US" dirty="0"/>
              <a:t>or</a:t>
            </a:r>
          </a:p>
        </p:txBody>
      </p:sp>
      <p:sp>
        <p:nvSpPr>
          <p:cNvPr id="31" name="TextBox 30"/>
          <p:cNvSpPr txBox="1"/>
          <p:nvPr/>
        </p:nvSpPr>
        <p:spPr>
          <a:xfrm>
            <a:off x="502036" y="5324470"/>
            <a:ext cx="1726702" cy="307777"/>
          </a:xfrm>
          <a:prstGeom prst="rect">
            <a:avLst/>
          </a:prstGeom>
          <a:noFill/>
        </p:spPr>
        <p:txBody>
          <a:bodyPr wrap="square" rtlCol="0">
            <a:spAutoFit/>
          </a:bodyPr>
          <a:lstStyle/>
          <a:p>
            <a:r>
              <a:rPr lang="en-US" sz="1400" dirty="0"/>
              <a:t>Supply voltage 5 V</a:t>
            </a:r>
          </a:p>
        </p:txBody>
      </p:sp>
      <p:sp>
        <p:nvSpPr>
          <p:cNvPr id="32" name="Rectangle 31"/>
          <p:cNvSpPr/>
          <p:nvPr/>
        </p:nvSpPr>
        <p:spPr>
          <a:xfrm>
            <a:off x="3690144" y="7211080"/>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TGA4544-SM</a:t>
            </a:r>
          </a:p>
          <a:p>
            <a:pPr algn="ctr"/>
            <a:r>
              <a:rPr lang="en-US" sz="1400" dirty="0">
                <a:solidFill>
                  <a:schemeClr val="tx1"/>
                </a:solidFill>
              </a:rPr>
              <a:t>26 to 31GHz</a:t>
            </a:r>
          </a:p>
          <a:p>
            <a:pPr algn="ctr"/>
            <a:r>
              <a:rPr lang="en-US" sz="1400" dirty="0">
                <a:solidFill>
                  <a:schemeClr val="tx1"/>
                </a:solidFill>
              </a:rPr>
              <a:t>+23 dB</a:t>
            </a:r>
          </a:p>
        </p:txBody>
      </p:sp>
      <p:sp>
        <p:nvSpPr>
          <p:cNvPr id="33" name="Rectangle 32"/>
          <p:cNvSpPr/>
          <p:nvPr/>
        </p:nvSpPr>
        <p:spPr>
          <a:xfrm>
            <a:off x="2477210" y="3304306"/>
            <a:ext cx="2376266"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Lowpass filter</a:t>
            </a:r>
          </a:p>
          <a:p>
            <a:pPr algn="ctr"/>
            <a:r>
              <a:rPr lang="en-US" sz="1400" dirty="0">
                <a:solidFill>
                  <a:schemeClr val="tx1"/>
                </a:solidFill>
              </a:rPr>
              <a:t>XLF-133+</a:t>
            </a:r>
          </a:p>
          <a:p>
            <a:pPr algn="ctr"/>
            <a:r>
              <a:rPr lang="en-US" sz="1400" dirty="0">
                <a:solidFill>
                  <a:schemeClr val="tx1"/>
                </a:solidFill>
              </a:rPr>
              <a:t>DC~15.8 GHz</a:t>
            </a:r>
          </a:p>
          <a:p>
            <a:pPr algn="ctr"/>
            <a:r>
              <a:rPr lang="en-US" sz="1400" dirty="0">
                <a:solidFill>
                  <a:schemeClr val="tx1"/>
                </a:solidFill>
              </a:rPr>
              <a:t>Passband insertion loss: &lt;3 dB</a:t>
            </a:r>
          </a:p>
          <a:p>
            <a:pPr algn="ctr"/>
            <a:r>
              <a:rPr lang="en-US" sz="1400" dirty="0">
                <a:solidFill>
                  <a:schemeClr val="tx1"/>
                </a:solidFill>
              </a:rPr>
              <a:t>Stopband rejection &gt;13 dB</a:t>
            </a:r>
          </a:p>
        </p:txBody>
      </p:sp>
      <p:sp>
        <p:nvSpPr>
          <p:cNvPr id="34" name="Rectangle 33"/>
          <p:cNvSpPr/>
          <p:nvPr/>
        </p:nvSpPr>
        <p:spPr>
          <a:xfrm>
            <a:off x="-41713" y="3304048"/>
            <a:ext cx="2376266"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Highpass</a:t>
            </a:r>
            <a:r>
              <a:rPr lang="en-US" sz="1400" dirty="0">
                <a:solidFill>
                  <a:schemeClr val="tx1"/>
                </a:solidFill>
              </a:rPr>
              <a:t> filter</a:t>
            </a:r>
          </a:p>
          <a:p>
            <a:pPr algn="ctr"/>
            <a:r>
              <a:rPr lang="en-US" sz="1400" dirty="0">
                <a:solidFill>
                  <a:schemeClr val="tx1"/>
                </a:solidFill>
              </a:rPr>
              <a:t>XHF2-1162+</a:t>
            </a:r>
          </a:p>
          <a:p>
            <a:pPr algn="ctr"/>
            <a:r>
              <a:rPr lang="en-US" sz="1400" dirty="0">
                <a:solidFill>
                  <a:schemeClr val="tx1"/>
                </a:solidFill>
              </a:rPr>
              <a:t>10.4 ~ 30 GHz</a:t>
            </a:r>
          </a:p>
          <a:p>
            <a:pPr algn="ctr"/>
            <a:r>
              <a:rPr lang="en-US" sz="1400" dirty="0">
                <a:solidFill>
                  <a:schemeClr val="tx1"/>
                </a:solidFill>
              </a:rPr>
              <a:t>Passband insertion loss: 3 dB</a:t>
            </a:r>
          </a:p>
          <a:p>
            <a:pPr algn="ctr"/>
            <a:r>
              <a:rPr lang="en-US" sz="1400" dirty="0">
                <a:solidFill>
                  <a:schemeClr val="tx1"/>
                </a:solidFill>
              </a:rPr>
              <a:t>Stopband rejection &gt;12 dB</a:t>
            </a:r>
          </a:p>
        </p:txBody>
      </p:sp>
      <p:cxnSp>
        <p:nvCxnSpPr>
          <p:cNvPr id="36" name="Straight Arrow Connector 35"/>
          <p:cNvCxnSpPr>
            <a:stCxn id="18" idx="2"/>
            <a:endCxn id="27" idx="0"/>
          </p:cNvCxnSpPr>
          <p:nvPr/>
        </p:nvCxnSpPr>
        <p:spPr>
          <a:xfrm>
            <a:off x="7713211" y="2406997"/>
            <a:ext cx="0" cy="851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p:cNvPicPr>
            <a:picLocks noChangeAspect="1"/>
          </p:cNvPicPr>
          <p:nvPr/>
        </p:nvPicPr>
        <p:blipFill>
          <a:blip r:embed="rId7"/>
          <a:stretch>
            <a:fillRect/>
          </a:stretch>
        </p:blipFill>
        <p:spPr>
          <a:xfrm>
            <a:off x="451296" y="4495593"/>
            <a:ext cx="1573792" cy="639707"/>
          </a:xfrm>
          <a:prstGeom prst="rect">
            <a:avLst/>
          </a:prstGeom>
        </p:spPr>
      </p:pic>
      <p:pic>
        <p:nvPicPr>
          <p:cNvPr id="40" name="Picture 39"/>
          <p:cNvPicPr>
            <a:picLocks noChangeAspect="1"/>
          </p:cNvPicPr>
          <p:nvPr/>
        </p:nvPicPr>
        <p:blipFill>
          <a:blip r:embed="rId4"/>
          <a:stretch>
            <a:fillRect/>
          </a:stretch>
        </p:blipFill>
        <p:spPr>
          <a:xfrm>
            <a:off x="3019872" y="4507338"/>
            <a:ext cx="1340545" cy="709700"/>
          </a:xfrm>
          <a:prstGeom prst="rect">
            <a:avLst/>
          </a:prstGeom>
        </p:spPr>
      </p:pic>
      <p:sp>
        <p:nvSpPr>
          <p:cNvPr id="41" name="Rectangle 40"/>
          <p:cNvSpPr/>
          <p:nvPr/>
        </p:nvSpPr>
        <p:spPr>
          <a:xfrm>
            <a:off x="5059217" y="3304627"/>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AVA-183A+</a:t>
            </a:r>
          </a:p>
          <a:p>
            <a:pPr algn="ctr"/>
            <a:r>
              <a:rPr lang="en-US" sz="1400" dirty="0">
                <a:solidFill>
                  <a:schemeClr val="tx1"/>
                </a:solidFill>
              </a:rPr>
              <a:t>5 to 18GHz</a:t>
            </a:r>
          </a:p>
          <a:p>
            <a:pPr algn="ctr"/>
            <a:r>
              <a:rPr lang="en-US" sz="1400" dirty="0">
                <a:solidFill>
                  <a:schemeClr val="tx1"/>
                </a:solidFill>
              </a:rPr>
              <a:t>G</a:t>
            </a:r>
            <a:r>
              <a:rPr lang="en-US" altLang="zh-CN" sz="1400" dirty="0">
                <a:solidFill>
                  <a:schemeClr val="tx1"/>
                </a:solidFill>
              </a:rPr>
              <a:t>ain: </a:t>
            </a:r>
            <a:r>
              <a:rPr lang="en-US" sz="1400" dirty="0">
                <a:solidFill>
                  <a:schemeClr val="tx1"/>
                </a:solidFill>
              </a:rPr>
              <a:t>+14 dB</a:t>
            </a:r>
          </a:p>
          <a:p>
            <a:pPr algn="ctr"/>
            <a:r>
              <a:rPr lang="en-US" sz="1400" dirty="0">
                <a:solidFill>
                  <a:schemeClr val="tx1"/>
                </a:solidFill>
              </a:rPr>
              <a:t>P1dB: 19 </a:t>
            </a:r>
            <a:r>
              <a:rPr lang="en-US" sz="1400" dirty="0" err="1">
                <a:solidFill>
                  <a:schemeClr val="tx1"/>
                </a:solidFill>
              </a:rPr>
              <a:t>dBm</a:t>
            </a:r>
            <a:endParaRPr lang="en-US" sz="1400" dirty="0">
              <a:solidFill>
                <a:schemeClr val="tx1"/>
              </a:solidFill>
            </a:endParaRPr>
          </a:p>
        </p:txBody>
      </p:sp>
      <p:pic>
        <p:nvPicPr>
          <p:cNvPr id="42" name="Picture 41"/>
          <p:cNvPicPr>
            <a:picLocks noChangeAspect="1"/>
          </p:cNvPicPr>
          <p:nvPr/>
        </p:nvPicPr>
        <p:blipFill>
          <a:blip r:embed="rId8"/>
          <a:stretch>
            <a:fillRect/>
          </a:stretch>
        </p:blipFill>
        <p:spPr>
          <a:xfrm>
            <a:off x="5198508" y="4476294"/>
            <a:ext cx="1053001" cy="721077"/>
          </a:xfrm>
          <a:prstGeom prst="rect">
            <a:avLst/>
          </a:prstGeom>
        </p:spPr>
      </p:pic>
      <p:sp>
        <p:nvSpPr>
          <p:cNvPr id="43" name="Rectangle 42"/>
          <p:cNvSpPr/>
          <p:nvPr/>
        </p:nvSpPr>
        <p:spPr>
          <a:xfrm>
            <a:off x="-1692696" y="6945185"/>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AVA-183A+</a:t>
            </a:r>
          </a:p>
          <a:p>
            <a:pPr algn="ctr"/>
            <a:r>
              <a:rPr lang="en-US" sz="1400" dirty="0">
                <a:solidFill>
                  <a:schemeClr val="tx1"/>
                </a:solidFill>
              </a:rPr>
              <a:t>5 to 18GHz</a:t>
            </a:r>
          </a:p>
          <a:p>
            <a:pPr algn="ctr"/>
            <a:r>
              <a:rPr lang="en-US" sz="1400" dirty="0">
                <a:solidFill>
                  <a:schemeClr val="tx1"/>
                </a:solidFill>
              </a:rPr>
              <a:t>G</a:t>
            </a:r>
            <a:r>
              <a:rPr lang="en-US" altLang="zh-CN" sz="1400" dirty="0">
                <a:solidFill>
                  <a:schemeClr val="tx1"/>
                </a:solidFill>
              </a:rPr>
              <a:t>ain: </a:t>
            </a:r>
            <a:r>
              <a:rPr lang="en-US" sz="1400" dirty="0">
                <a:solidFill>
                  <a:schemeClr val="tx1"/>
                </a:solidFill>
              </a:rPr>
              <a:t>+14 dB</a:t>
            </a:r>
          </a:p>
          <a:p>
            <a:pPr algn="ctr"/>
            <a:r>
              <a:rPr lang="en-US" sz="1400" dirty="0">
                <a:solidFill>
                  <a:schemeClr val="tx1"/>
                </a:solidFill>
              </a:rPr>
              <a:t>P1dB: 19 </a:t>
            </a:r>
            <a:r>
              <a:rPr lang="en-US" sz="1400" dirty="0" err="1">
                <a:solidFill>
                  <a:schemeClr val="tx1"/>
                </a:solidFill>
              </a:rPr>
              <a:t>dBm</a:t>
            </a:r>
            <a:endParaRPr lang="en-US" sz="1400" dirty="0">
              <a:solidFill>
                <a:schemeClr val="tx1"/>
              </a:solidFill>
            </a:endParaRPr>
          </a:p>
        </p:txBody>
      </p:sp>
      <p:sp>
        <p:nvSpPr>
          <p:cNvPr id="44" name="Rectangle 43"/>
          <p:cNvSpPr/>
          <p:nvPr/>
        </p:nvSpPr>
        <p:spPr>
          <a:xfrm>
            <a:off x="6035682" y="5330781"/>
            <a:ext cx="2664296" cy="14788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(Die) Subharmonic Mixer HMC-MDB218</a:t>
            </a:r>
          </a:p>
          <a:p>
            <a:pPr algn="ctr"/>
            <a:r>
              <a:rPr lang="en-US" sz="1400" dirty="0">
                <a:solidFill>
                  <a:schemeClr val="tx1"/>
                </a:solidFill>
              </a:rPr>
              <a:t>LO 27-32 GHz, 10dBm</a:t>
            </a:r>
          </a:p>
          <a:p>
            <a:pPr algn="ctr"/>
            <a:r>
              <a:rPr lang="en-US" sz="1400" dirty="0">
                <a:solidFill>
                  <a:schemeClr val="tx1"/>
                </a:solidFill>
              </a:rPr>
              <a:t>RF 54-64 GHz</a:t>
            </a:r>
          </a:p>
          <a:p>
            <a:pPr algn="ctr"/>
            <a:r>
              <a:rPr lang="en-US" sz="1400" dirty="0">
                <a:solidFill>
                  <a:schemeClr val="tx1"/>
                </a:solidFill>
              </a:rPr>
              <a:t>IF DC-3GHz</a:t>
            </a:r>
          </a:p>
          <a:p>
            <a:pPr algn="ctr"/>
            <a:r>
              <a:rPr lang="en-US" sz="1400" dirty="0">
                <a:solidFill>
                  <a:schemeClr val="tx1"/>
                </a:solidFill>
              </a:rPr>
              <a:t>Conversion loss: 12.5-14dB</a:t>
            </a:r>
          </a:p>
        </p:txBody>
      </p:sp>
      <p:sp>
        <p:nvSpPr>
          <p:cNvPr id="45" name="Rectangle 44"/>
          <p:cNvSpPr/>
          <p:nvPr/>
        </p:nvSpPr>
        <p:spPr>
          <a:xfrm>
            <a:off x="6035682" y="7087701"/>
            <a:ext cx="2664296" cy="131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(Module) M9D-2065</a:t>
            </a:r>
          </a:p>
          <a:p>
            <a:pPr algn="ctr"/>
            <a:r>
              <a:rPr lang="en-US" sz="1400" dirty="0">
                <a:solidFill>
                  <a:schemeClr val="tx1"/>
                </a:solidFill>
              </a:rPr>
              <a:t>RF 20-65GHz</a:t>
            </a:r>
          </a:p>
          <a:p>
            <a:pPr algn="ctr"/>
            <a:r>
              <a:rPr lang="en-US" sz="1400" dirty="0">
                <a:solidFill>
                  <a:schemeClr val="tx1"/>
                </a:solidFill>
              </a:rPr>
              <a:t>LO 5-30 GHz, 18-21dBm</a:t>
            </a:r>
          </a:p>
          <a:p>
            <a:pPr algn="ctr"/>
            <a:r>
              <a:rPr lang="en-US" sz="1400" dirty="0">
                <a:solidFill>
                  <a:schemeClr val="tx1"/>
                </a:solidFill>
              </a:rPr>
              <a:t>IF 1-22GHz</a:t>
            </a:r>
          </a:p>
          <a:p>
            <a:pPr algn="ctr"/>
            <a:r>
              <a:rPr lang="en-US" sz="1400" dirty="0">
                <a:solidFill>
                  <a:schemeClr val="tx1"/>
                </a:solidFill>
              </a:rPr>
              <a:t>12 dB Typical Conversion Loss</a:t>
            </a:r>
          </a:p>
        </p:txBody>
      </p:sp>
      <p:sp>
        <p:nvSpPr>
          <p:cNvPr id="46" name="TextBox 45"/>
          <p:cNvSpPr txBox="1"/>
          <p:nvPr/>
        </p:nvSpPr>
        <p:spPr>
          <a:xfrm>
            <a:off x="7251691" y="6723497"/>
            <a:ext cx="504056" cy="369332"/>
          </a:xfrm>
          <a:prstGeom prst="rect">
            <a:avLst/>
          </a:prstGeom>
          <a:noFill/>
        </p:spPr>
        <p:txBody>
          <a:bodyPr wrap="square" rtlCol="0">
            <a:spAutoFit/>
          </a:bodyPr>
          <a:lstStyle/>
          <a:p>
            <a:r>
              <a:rPr lang="en-US" dirty="0"/>
              <a:t>or</a:t>
            </a:r>
          </a:p>
        </p:txBody>
      </p:sp>
      <p:cxnSp>
        <p:nvCxnSpPr>
          <p:cNvPr id="48" name="Straight Arrow Connector 47"/>
          <p:cNvCxnSpPr/>
          <p:nvPr/>
        </p:nvCxnSpPr>
        <p:spPr>
          <a:xfrm flipV="1">
            <a:off x="2581455" y="5619254"/>
            <a:ext cx="34225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8" idx="3"/>
            <a:endCxn id="32" idx="1"/>
          </p:cNvCxnSpPr>
          <p:nvPr/>
        </p:nvCxnSpPr>
        <p:spPr>
          <a:xfrm>
            <a:off x="2549776" y="7458326"/>
            <a:ext cx="1140368" cy="285869"/>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2" idx="3"/>
            <a:endCxn id="45" idx="1"/>
          </p:cNvCxnSpPr>
          <p:nvPr/>
        </p:nvCxnSpPr>
        <p:spPr>
          <a:xfrm>
            <a:off x="4951794" y="7744195"/>
            <a:ext cx="1083888" cy="1"/>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951794" y="7601260"/>
            <a:ext cx="1083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9" idx="3"/>
          </p:cNvCxnSpPr>
          <p:nvPr/>
        </p:nvCxnSpPr>
        <p:spPr>
          <a:xfrm>
            <a:off x="2581455" y="6041027"/>
            <a:ext cx="1083888" cy="143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640950" y="5730597"/>
            <a:ext cx="1378438"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TGA2521-SM</a:t>
            </a:r>
          </a:p>
          <a:p>
            <a:pPr algn="ctr"/>
            <a:r>
              <a:rPr lang="en-US" sz="1400" dirty="0">
                <a:solidFill>
                  <a:schemeClr val="tx1"/>
                </a:solidFill>
              </a:rPr>
              <a:t>17 to 24GHz</a:t>
            </a:r>
          </a:p>
          <a:p>
            <a:pPr algn="ctr"/>
            <a:r>
              <a:rPr lang="en-US" sz="1400" dirty="0">
                <a:solidFill>
                  <a:schemeClr val="tx1"/>
                </a:solidFill>
              </a:rPr>
              <a:t>Gain: 20 dB</a:t>
            </a:r>
          </a:p>
          <a:p>
            <a:pPr algn="ctr"/>
            <a:r>
              <a:rPr lang="en-US" sz="1400" dirty="0">
                <a:solidFill>
                  <a:schemeClr val="tx1"/>
                </a:solidFill>
              </a:rPr>
              <a:t>P1dB: 23 </a:t>
            </a:r>
            <a:r>
              <a:rPr lang="en-US" sz="1400" dirty="0" err="1">
                <a:solidFill>
                  <a:schemeClr val="tx1"/>
                </a:solidFill>
              </a:rPr>
              <a:t>dBm</a:t>
            </a:r>
            <a:endParaRPr lang="en-US" sz="1400" dirty="0">
              <a:solidFill>
                <a:schemeClr val="tx1"/>
              </a:solidFill>
            </a:endParaRPr>
          </a:p>
        </p:txBody>
      </p:sp>
      <p:cxnSp>
        <p:nvCxnSpPr>
          <p:cNvPr id="72" name="Straight Arrow Connector 71"/>
          <p:cNvCxnSpPr>
            <a:stCxn id="28" idx="3"/>
            <a:endCxn id="70" idx="1"/>
          </p:cNvCxnSpPr>
          <p:nvPr/>
        </p:nvCxnSpPr>
        <p:spPr>
          <a:xfrm flipV="1">
            <a:off x="2549776" y="6263712"/>
            <a:ext cx="1091174" cy="11946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0" idx="3"/>
          </p:cNvCxnSpPr>
          <p:nvPr/>
        </p:nvCxnSpPr>
        <p:spPr>
          <a:xfrm flipV="1">
            <a:off x="5019388" y="6263711"/>
            <a:ext cx="991901"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7" idx="1"/>
            <a:endCxn id="41" idx="3"/>
          </p:cNvCxnSpPr>
          <p:nvPr/>
        </p:nvCxnSpPr>
        <p:spPr>
          <a:xfrm flipH="1" flipV="1">
            <a:off x="6320867" y="3837742"/>
            <a:ext cx="181794" cy="1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a:stCxn id="41" idx="1"/>
            <a:endCxn id="33" idx="3"/>
          </p:cNvCxnSpPr>
          <p:nvPr/>
        </p:nvCxnSpPr>
        <p:spPr>
          <a:xfrm flipH="1" flipV="1">
            <a:off x="4853476" y="3837421"/>
            <a:ext cx="205741" cy="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p:cNvCxnSpPr>
            <a:stCxn id="33" idx="1"/>
            <a:endCxn id="34" idx="3"/>
          </p:cNvCxnSpPr>
          <p:nvPr/>
        </p:nvCxnSpPr>
        <p:spPr>
          <a:xfrm flipH="1" flipV="1">
            <a:off x="2334553" y="3837163"/>
            <a:ext cx="142657" cy="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p:cNvCxnSpPr>
            <a:stCxn id="34" idx="1"/>
            <a:endCxn id="43" idx="1"/>
          </p:cNvCxnSpPr>
          <p:nvPr/>
        </p:nvCxnSpPr>
        <p:spPr>
          <a:xfrm rot="10800000" flipV="1">
            <a:off x="-1692695" y="3837162"/>
            <a:ext cx="1650983" cy="3641137"/>
          </a:xfrm>
          <a:prstGeom prst="bentConnector3">
            <a:avLst>
              <a:gd name="adj1" fmla="val 1138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34" idx="1"/>
            <a:endCxn id="29" idx="1"/>
          </p:cNvCxnSpPr>
          <p:nvPr/>
        </p:nvCxnSpPr>
        <p:spPr>
          <a:xfrm rot="10800000" flipV="1">
            <a:off x="-41713" y="3837163"/>
            <a:ext cx="12700" cy="220386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3" idx="3"/>
            <a:endCxn id="28" idx="1"/>
          </p:cNvCxnSpPr>
          <p:nvPr/>
        </p:nvCxnSpPr>
        <p:spPr>
          <a:xfrm flipV="1">
            <a:off x="-431046" y="7458326"/>
            <a:ext cx="357654" cy="1997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861657" y="4339591"/>
            <a:ext cx="1726702" cy="307777"/>
          </a:xfrm>
          <a:prstGeom prst="rect">
            <a:avLst/>
          </a:prstGeom>
          <a:noFill/>
        </p:spPr>
        <p:txBody>
          <a:bodyPr wrap="square" rtlCol="0">
            <a:spAutoFit/>
          </a:bodyPr>
          <a:lstStyle/>
          <a:p>
            <a:r>
              <a:rPr lang="en-US" sz="1400" dirty="0"/>
              <a:t>Supply voltage 5 V</a:t>
            </a:r>
          </a:p>
        </p:txBody>
      </p:sp>
      <p:sp>
        <p:nvSpPr>
          <p:cNvPr id="94" name="TextBox 93"/>
          <p:cNvSpPr txBox="1"/>
          <p:nvPr/>
        </p:nvSpPr>
        <p:spPr>
          <a:xfrm>
            <a:off x="-1805573" y="6598857"/>
            <a:ext cx="1726702" cy="307777"/>
          </a:xfrm>
          <a:prstGeom prst="rect">
            <a:avLst/>
          </a:prstGeom>
          <a:noFill/>
        </p:spPr>
        <p:txBody>
          <a:bodyPr wrap="square" rtlCol="0">
            <a:spAutoFit/>
          </a:bodyPr>
          <a:lstStyle/>
          <a:p>
            <a:r>
              <a:rPr lang="en-US" sz="1400" dirty="0"/>
              <a:t>Supply voltage 5 V</a:t>
            </a:r>
          </a:p>
        </p:txBody>
      </p:sp>
      <p:cxnSp>
        <p:nvCxnSpPr>
          <p:cNvPr id="96" name="Straight Arrow Connector 95"/>
          <p:cNvCxnSpPr>
            <a:endCxn id="7" idx="1"/>
          </p:cNvCxnSpPr>
          <p:nvPr/>
        </p:nvCxnSpPr>
        <p:spPr>
          <a:xfrm>
            <a:off x="-180528" y="1873883"/>
            <a:ext cx="261400"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977931" y="5054318"/>
            <a:ext cx="1328359" cy="369332"/>
          </a:xfrm>
          <a:prstGeom prst="rect">
            <a:avLst/>
          </a:prstGeom>
          <a:noFill/>
        </p:spPr>
        <p:txBody>
          <a:bodyPr wrap="square" rtlCol="0">
            <a:spAutoFit/>
          </a:bodyPr>
          <a:lstStyle/>
          <a:p>
            <a:r>
              <a:rPr lang="en-US" b="1" dirty="0">
                <a:solidFill>
                  <a:srgbClr val="92D050"/>
                </a:solidFill>
              </a:rPr>
              <a:t>Choice #1:</a:t>
            </a:r>
          </a:p>
        </p:txBody>
      </p:sp>
      <p:sp>
        <p:nvSpPr>
          <p:cNvPr id="98" name="TextBox 97"/>
          <p:cNvSpPr txBox="1"/>
          <p:nvPr/>
        </p:nvSpPr>
        <p:spPr>
          <a:xfrm>
            <a:off x="-2068670" y="6272620"/>
            <a:ext cx="1328359" cy="369332"/>
          </a:xfrm>
          <a:prstGeom prst="rect">
            <a:avLst/>
          </a:prstGeom>
          <a:noFill/>
        </p:spPr>
        <p:txBody>
          <a:bodyPr wrap="square" rtlCol="0">
            <a:spAutoFit/>
          </a:bodyPr>
          <a:lstStyle/>
          <a:p>
            <a:r>
              <a:rPr lang="en-US" b="1" dirty="0">
                <a:solidFill>
                  <a:srgbClr val="0070C0"/>
                </a:solidFill>
              </a:rPr>
              <a:t>Choice #2:</a:t>
            </a:r>
          </a:p>
        </p:txBody>
      </p:sp>
      <p:sp>
        <p:nvSpPr>
          <p:cNvPr id="3" name="Frame 2"/>
          <p:cNvSpPr/>
          <p:nvPr/>
        </p:nvSpPr>
        <p:spPr>
          <a:xfrm>
            <a:off x="-2068670" y="5148080"/>
            <a:ext cx="11212670" cy="3365183"/>
          </a:xfrm>
          <a:prstGeom prst="frame">
            <a:avLst>
              <a:gd name="adj1" fmla="val 0"/>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725171" y="8505840"/>
            <a:ext cx="3313658" cy="646331"/>
          </a:xfrm>
          <a:prstGeom prst="rect">
            <a:avLst/>
          </a:prstGeom>
          <a:noFill/>
        </p:spPr>
        <p:txBody>
          <a:bodyPr wrap="square" rtlCol="0">
            <a:spAutoFit/>
          </a:bodyPr>
          <a:lstStyle/>
          <a:p>
            <a:r>
              <a:rPr lang="en-US" dirty="0">
                <a:solidFill>
                  <a:srgbClr val="7030A0"/>
                </a:solidFill>
              </a:rPr>
              <a:t>This part will be detailed discussed in next page</a:t>
            </a:r>
          </a:p>
        </p:txBody>
      </p:sp>
      <p:sp>
        <p:nvSpPr>
          <p:cNvPr id="12" name="TextBox 11"/>
          <p:cNvSpPr txBox="1"/>
          <p:nvPr/>
        </p:nvSpPr>
        <p:spPr>
          <a:xfrm>
            <a:off x="2086905" y="8211187"/>
            <a:ext cx="3995506" cy="1200329"/>
          </a:xfrm>
          <a:prstGeom prst="rect">
            <a:avLst/>
          </a:prstGeom>
          <a:noFill/>
        </p:spPr>
        <p:txBody>
          <a:bodyPr wrap="square" rtlCol="0">
            <a:spAutoFit/>
          </a:bodyPr>
          <a:lstStyle/>
          <a:p>
            <a:r>
              <a:rPr lang="en-US" dirty="0">
                <a:solidFill>
                  <a:srgbClr val="7030A0"/>
                </a:solidFill>
              </a:rPr>
              <a:t>Those amplifiers fail to cover a wide frequency range, to combine to solutions, the LO frequency range should include 24~31 GHz.</a:t>
            </a:r>
          </a:p>
        </p:txBody>
      </p:sp>
      <p:sp>
        <p:nvSpPr>
          <p:cNvPr id="13" name="Rectangle 12"/>
          <p:cNvSpPr/>
          <p:nvPr/>
        </p:nvSpPr>
        <p:spPr>
          <a:xfrm>
            <a:off x="-1660564" y="1555209"/>
            <a:ext cx="1729961" cy="369332"/>
          </a:xfrm>
          <a:prstGeom prst="rect">
            <a:avLst/>
          </a:prstGeom>
        </p:spPr>
        <p:txBody>
          <a:bodyPr wrap="none">
            <a:spAutoFit/>
          </a:bodyPr>
          <a:lstStyle/>
          <a:p>
            <a:pPr algn="ctr"/>
            <a:r>
              <a:rPr lang="en-US" dirty="0"/>
              <a:t>ADF5355 Board</a:t>
            </a:r>
          </a:p>
        </p:txBody>
      </p:sp>
    </p:spTree>
    <p:extLst>
      <p:ext uri="{BB962C8B-B14F-4D97-AF65-F5344CB8AC3E}">
        <p14:creationId xmlns:p14="http://schemas.microsoft.com/office/powerpoint/2010/main" val="3624101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a:t>
            </a:r>
            <a:r>
              <a:rPr lang="en-US" dirty="0">
                <a:solidFill>
                  <a:srgbClr val="0070C0"/>
                </a:solidFill>
              </a:rPr>
              <a:t>HMC499LC4</a:t>
            </a:r>
            <a:r>
              <a:rPr lang="en-US" dirty="0"/>
              <a:t> can be used </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11</a:t>
            </a:fld>
            <a:endParaRPr lang="en-US" dirty="0">
              <a:solidFill>
                <a:srgbClr val="000000"/>
              </a:solidFill>
            </a:endParaRPr>
          </a:p>
        </p:txBody>
      </p:sp>
      <p:sp>
        <p:nvSpPr>
          <p:cNvPr id="6" name="Rectangle 5"/>
          <p:cNvSpPr/>
          <p:nvPr/>
        </p:nvSpPr>
        <p:spPr>
          <a:xfrm>
            <a:off x="4616386" y="1844824"/>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HMC499LC4</a:t>
            </a:r>
          </a:p>
          <a:p>
            <a:pPr algn="ctr"/>
            <a:r>
              <a:rPr lang="en-US" sz="1400" dirty="0">
                <a:solidFill>
                  <a:schemeClr val="tx1"/>
                </a:solidFill>
              </a:rPr>
              <a:t>21 to 32GHz</a:t>
            </a:r>
          </a:p>
          <a:p>
            <a:pPr algn="ctr"/>
            <a:r>
              <a:rPr lang="en-US" sz="1400" dirty="0">
                <a:solidFill>
                  <a:schemeClr val="tx1"/>
                </a:solidFill>
              </a:rPr>
              <a:t>Gain: +16 dB</a:t>
            </a:r>
          </a:p>
          <a:p>
            <a:pPr algn="ctr"/>
            <a:r>
              <a:rPr lang="en-US" sz="1400" dirty="0">
                <a:solidFill>
                  <a:schemeClr val="tx1"/>
                </a:solidFill>
              </a:rPr>
              <a:t>P1dB: 20dBm</a:t>
            </a:r>
          </a:p>
        </p:txBody>
      </p:sp>
      <p:sp>
        <p:nvSpPr>
          <p:cNvPr id="7" name="Rectangle 6"/>
          <p:cNvSpPr/>
          <p:nvPr/>
        </p:nvSpPr>
        <p:spPr>
          <a:xfrm>
            <a:off x="157460" y="1922915"/>
            <a:ext cx="2623168" cy="910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Multiplier</a:t>
            </a:r>
          </a:p>
          <a:p>
            <a:pPr algn="ctr"/>
            <a:r>
              <a:rPr lang="en-US" sz="1400" dirty="0">
                <a:solidFill>
                  <a:schemeClr val="tx1"/>
                </a:solidFill>
              </a:rPr>
              <a:t>HMC578LC3B</a:t>
            </a:r>
          </a:p>
          <a:p>
            <a:pPr algn="ctr"/>
            <a:r>
              <a:rPr lang="en-US" sz="1400" dirty="0">
                <a:solidFill>
                  <a:schemeClr val="tx1"/>
                </a:solidFill>
              </a:rPr>
              <a:t>Input: 11.5-16.5 GHz, 0-6 </a:t>
            </a:r>
            <a:r>
              <a:rPr lang="en-US" sz="1400" dirty="0" err="1">
                <a:solidFill>
                  <a:schemeClr val="tx1"/>
                </a:solidFill>
              </a:rPr>
              <a:t>dBm</a:t>
            </a:r>
            <a:endParaRPr lang="en-US" sz="1400" dirty="0">
              <a:solidFill>
                <a:schemeClr val="tx1"/>
              </a:solidFill>
            </a:endParaRPr>
          </a:p>
          <a:p>
            <a:pPr algn="ctr"/>
            <a:r>
              <a:rPr lang="en-US" sz="1400" dirty="0">
                <a:solidFill>
                  <a:schemeClr val="tx1"/>
                </a:solidFill>
              </a:rPr>
              <a:t>Output: 23 -33 GHz, &gt;10 </a:t>
            </a:r>
            <a:r>
              <a:rPr lang="en-US" sz="1400" dirty="0" err="1">
                <a:solidFill>
                  <a:schemeClr val="tx1"/>
                </a:solidFill>
              </a:rPr>
              <a:t>dBm</a:t>
            </a:r>
            <a:endParaRPr lang="en-US" sz="1400" dirty="0">
              <a:solidFill>
                <a:schemeClr val="tx1"/>
              </a:solidFill>
            </a:endParaRPr>
          </a:p>
        </p:txBody>
      </p:sp>
      <p:sp>
        <p:nvSpPr>
          <p:cNvPr id="8" name="Rectangle 7"/>
          <p:cNvSpPr/>
          <p:nvPr/>
        </p:nvSpPr>
        <p:spPr>
          <a:xfrm>
            <a:off x="6166747" y="946967"/>
            <a:ext cx="2664296" cy="14788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(Die) Subharmonic Mixer HMC-MDB218</a:t>
            </a:r>
          </a:p>
          <a:p>
            <a:pPr algn="ctr"/>
            <a:r>
              <a:rPr lang="en-US" sz="1400" dirty="0">
                <a:solidFill>
                  <a:schemeClr val="tx1"/>
                </a:solidFill>
              </a:rPr>
              <a:t>LO 27-32 GHz, 10dBm</a:t>
            </a:r>
          </a:p>
          <a:p>
            <a:pPr algn="ctr"/>
            <a:r>
              <a:rPr lang="en-US" sz="1400" dirty="0">
                <a:solidFill>
                  <a:schemeClr val="tx1"/>
                </a:solidFill>
              </a:rPr>
              <a:t>RF 54-64 GHz</a:t>
            </a:r>
          </a:p>
          <a:p>
            <a:pPr algn="ctr"/>
            <a:r>
              <a:rPr lang="en-US" sz="1400" dirty="0">
                <a:solidFill>
                  <a:schemeClr val="tx1"/>
                </a:solidFill>
              </a:rPr>
              <a:t>IF DC-3GHz</a:t>
            </a:r>
          </a:p>
          <a:p>
            <a:pPr algn="ctr"/>
            <a:r>
              <a:rPr lang="en-US" sz="1400" dirty="0">
                <a:solidFill>
                  <a:schemeClr val="tx1"/>
                </a:solidFill>
              </a:rPr>
              <a:t>Conversion loss: 12.5-14dB</a:t>
            </a:r>
          </a:p>
        </p:txBody>
      </p:sp>
      <p:sp>
        <p:nvSpPr>
          <p:cNvPr id="9" name="Rectangle 8"/>
          <p:cNvSpPr/>
          <p:nvPr/>
        </p:nvSpPr>
        <p:spPr>
          <a:xfrm>
            <a:off x="6166747" y="2703887"/>
            <a:ext cx="2664296" cy="131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(Module) M9D-2065</a:t>
            </a:r>
          </a:p>
          <a:p>
            <a:pPr algn="ctr"/>
            <a:r>
              <a:rPr lang="en-US" sz="1400" dirty="0">
                <a:solidFill>
                  <a:schemeClr val="tx1"/>
                </a:solidFill>
              </a:rPr>
              <a:t>RF 20-65GHz, Input 1 dB Compression 0 </a:t>
            </a:r>
            <a:r>
              <a:rPr lang="en-US" sz="1400" dirty="0" err="1">
                <a:solidFill>
                  <a:schemeClr val="tx1"/>
                </a:solidFill>
              </a:rPr>
              <a:t>dBm</a:t>
            </a:r>
            <a:r>
              <a:rPr lang="en-US" sz="1400" dirty="0">
                <a:solidFill>
                  <a:schemeClr val="tx1"/>
                </a:solidFill>
              </a:rPr>
              <a:t> </a:t>
            </a:r>
          </a:p>
          <a:p>
            <a:pPr algn="ctr"/>
            <a:r>
              <a:rPr lang="en-US" sz="1400" dirty="0">
                <a:solidFill>
                  <a:schemeClr val="tx1"/>
                </a:solidFill>
              </a:rPr>
              <a:t>LO 5-30 GHz, 18-21dBm</a:t>
            </a:r>
          </a:p>
          <a:p>
            <a:pPr algn="ctr"/>
            <a:r>
              <a:rPr lang="en-US" sz="1400" dirty="0">
                <a:solidFill>
                  <a:schemeClr val="tx1"/>
                </a:solidFill>
              </a:rPr>
              <a:t>IF 1-22GHz</a:t>
            </a:r>
          </a:p>
          <a:p>
            <a:pPr algn="ctr"/>
            <a:r>
              <a:rPr lang="en-US" sz="1400" dirty="0">
                <a:solidFill>
                  <a:schemeClr val="tx1"/>
                </a:solidFill>
              </a:rPr>
              <a:t>12 dB Typical Conversion Loss</a:t>
            </a:r>
          </a:p>
        </p:txBody>
      </p:sp>
      <p:sp>
        <p:nvSpPr>
          <p:cNvPr id="10" name="TextBox 9"/>
          <p:cNvSpPr txBox="1"/>
          <p:nvPr/>
        </p:nvSpPr>
        <p:spPr>
          <a:xfrm>
            <a:off x="3005599" y="1909634"/>
            <a:ext cx="138581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Self-design Bandpass filter</a:t>
            </a:r>
          </a:p>
        </p:txBody>
      </p:sp>
      <p:sp>
        <p:nvSpPr>
          <p:cNvPr id="11" name="TextBox 10"/>
          <p:cNvSpPr txBox="1"/>
          <p:nvPr/>
        </p:nvSpPr>
        <p:spPr>
          <a:xfrm>
            <a:off x="152400" y="1196752"/>
            <a:ext cx="1328359" cy="369332"/>
          </a:xfrm>
          <a:prstGeom prst="rect">
            <a:avLst/>
          </a:prstGeom>
          <a:noFill/>
        </p:spPr>
        <p:txBody>
          <a:bodyPr wrap="square" rtlCol="0">
            <a:spAutoFit/>
          </a:bodyPr>
          <a:lstStyle/>
          <a:p>
            <a:r>
              <a:rPr lang="en-US" dirty="0"/>
              <a:t>Choice #1:</a:t>
            </a:r>
          </a:p>
        </p:txBody>
      </p:sp>
      <p:sp>
        <p:nvSpPr>
          <p:cNvPr id="12" name="TextBox 11"/>
          <p:cNvSpPr txBox="1"/>
          <p:nvPr/>
        </p:nvSpPr>
        <p:spPr>
          <a:xfrm>
            <a:off x="152400" y="4293096"/>
            <a:ext cx="2331368" cy="369332"/>
          </a:xfrm>
          <a:prstGeom prst="rect">
            <a:avLst/>
          </a:prstGeom>
          <a:noFill/>
        </p:spPr>
        <p:txBody>
          <a:bodyPr wrap="square" rtlCol="0">
            <a:spAutoFit/>
          </a:bodyPr>
          <a:lstStyle/>
          <a:p>
            <a:r>
              <a:rPr lang="en-US" dirty="0"/>
              <a:t>Choice #2:</a:t>
            </a:r>
          </a:p>
        </p:txBody>
      </p:sp>
      <p:sp>
        <p:nvSpPr>
          <p:cNvPr id="13" name="Rectangle 12"/>
          <p:cNvSpPr/>
          <p:nvPr/>
        </p:nvSpPr>
        <p:spPr>
          <a:xfrm>
            <a:off x="157460" y="4797152"/>
            <a:ext cx="2623168" cy="1097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Multiplier</a:t>
            </a:r>
          </a:p>
          <a:p>
            <a:pPr algn="ctr"/>
            <a:r>
              <a:rPr lang="en-US" sz="1400" dirty="0">
                <a:solidFill>
                  <a:schemeClr val="tx1"/>
                </a:solidFill>
              </a:rPr>
              <a:t>CY2-44+</a:t>
            </a:r>
          </a:p>
          <a:p>
            <a:pPr algn="ctr"/>
            <a:r>
              <a:rPr lang="en-US" sz="1400" dirty="0">
                <a:solidFill>
                  <a:schemeClr val="tx1"/>
                </a:solidFill>
              </a:rPr>
              <a:t>Input: 6.2-20 GHz, +12-+18 </a:t>
            </a:r>
            <a:r>
              <a:rPr lang="en-US" sz="1400" dirty="0" err="1">
                <a:solidFill>
                  <a:schemeClr val="tx1"/>
                </a:solidFill>
              </a:rPr>
              <a:t>dBm</a:t>
            </a:r>
            <a:endParaRPr lang="en-US" sz="1400" dirty="0">
              <a:solidFill>
                <a:schemeClr val="tx1"/>
              </a:solidFill>
            </a:endParaRPr>
          </a:p>
          <a:p>
            <a:pPr algn="ctr"/>
            <a:r>
              <a:rPr lang="en-US" sz="1400" dirty="0">
                <a:solidFill>
                  <a:schemeClr val="tx1"/>
                </a:solidFill>
              </a:rPr>
              <a:t>Output: 12.4-40 GHz</a:t>
            </a:r>
          </a:p>
          <a:p>
            <a:pPr algn="ctr"/>
            <a:r>
              <a:rPr lang="en-US" sz="1400" dirty="0">
                <a:solidFill>
                  <a:schemeClr val="tx1"/>
                </a:solidFill>
              </a:rPr>
              <a:t>Conversion Loss:</a:t>
            </a:r>
            <a:r>
              <a:rPr lang="en-US" altLang="zh-CN" sz="1400" dirty="0">
                <a:solidFill>
                  <a:schemeClr val="tx1"/>
                </a:solidFill>
              </a:rPr>
              <a:t> 14dB</a:t>
            </a:r>
            <a:endParaRPr lang="en-US" sz="1400" dirty="0">
              <a:solidFill>
                <a:schemeClr val="tx1"/>
              </a:solidFill>
            </a:endParaRPr>
          </a:p>
        </p:txBody>
      </p:sp>
      <p:sp>
        <p:nvSpPr>
          <p:cNvPr id="15" name="Rectangle 14"/>
          <p:cNvSpPr/>
          <p:nvPr/>
        </p:nvSpPr>
        <p:spPr>
          <a:xfrm>
            <a:off x="-1261650" y="4828107"/>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AVA-183A+</a:t>
            </a:r>
          </a:p>
          <a:p>
            <a:pPr algn="ctr"/>
            <a:r>
              <a:rPr lang="en-US" sz="1400" dirty="0">
                <a:solidFill>
                  <a:schemeClr val="tx1"/>
                </a:solidFill>
              </a:rPr>
              <a:t>5 to 18GHz</a:t>
            </a:r>
          </a:p>
          <a:p>
            <a:pPr algn="ctr"/>
            <a:r>
              <a:rPr lang="en-US" sz="1400" dirty="0">
                <a:solidFill>
                  <a:schemeClr val="tx1"/>
                </a:solidFill>
              </a:rPr>
              <a:t>G</a:t>
            </a:r>
            <a:r>
              <a:rPr lang="en-US" altLang="zh-CN" sz="1400" dirty="0">
                <a:solidFill>
                  <a:schemeClr val="tx1"/>
                </a:solidFill>
              </a:rPr>
              <a:t>ain: </a:t>
            </a:r>
            <a:r>
              <a:rPr lang="en-US" sz="1400" dirty="0">
                <a:solidFill>
                  <a:schemeClr val="tx1"/>
                </a:solidFill>
              </a:rPr>
              <a:t>+14 dB</a:t>
            </a:r>
          </a:p>
          <a:p>
            <a:pPr algn="ctr"/>
            <a:r>
              <a:rPr lang="en-US" sz="1400" dirty="0">
                <a:solidFill>
                  <a:schemeClr val="tx1"/>
                </a:solidFill>
              </a:rPr>
              <a:t>P1dB: 19 </a:t>
            </a:r>
            <a:r>
              <a:rPr lang="en-US" sz="1400" dirty="0" err="1">
                <a:solidFill>
                  <a:schemeClr val="tx1"/>
                </a:solidFill>
              </a:rPr>
              <a:t>dBm</a:t>
            </a:r>
            <a:endParaRPr lang="en-US" sz="1400" dirty="0">
              <a:solidFill>
                <a:schemeClr val="tx1"/>
              </a:solidFill>
            </a:endParaRPr>
          </a:p>
        </p:txBody>
      </p:sp>
      <p:cxnSp>
        <p:nvCxnSpPr>
          <p:cNvPr id="21" name="Straight Arrow Connector 20"/>
          <p:cNvCxnSpPr>
            <a:stCxn id="15" idx="3"/>
            <a:endCxn id="13" idx="1"/>
          </p:cNvCxnSpPr>
          <p:nvPr/>
        </p:nvCxnSpPr>
        <p:spPr>
          <a:xfrm flipV="1">
            <a:off x="0" y="5345744"/>
            <a:ext cx="157460" cy="15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5975508" y="4828106"/>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HMC499LC4</a:t>
            </a:r>
          </a:p>
          <a:p>
            <a:pPr algn="ctr"/>
            <a:r>
              <a:rPr lang="en-US" sz="1400" dirty="0">
                <a:solidFill>
                  <a:schemeClr val="tx1"/>
                </a:solidFill>
              </a:rPr>
              <a:t>21 to 32GHz</a:t>
            </a:r>
          </a:p>
          <a:p>
            <a:pPr algn="ctr"/>
            <a:r>
              <a:rPr lang="en-US" sz="1400" dirty="0">
                <a:solidFill>
                  <a:schemeClr val="tx1"/>
                </a:solidFill>
              </a:rPr>
              <a:t>Gain: +16 dB</a:t>
            </a:r>
          </a:p>
          <a:p>
            <a:pPr algn="ctr"/>
            <a:r>
              <a:rPr lang="en-US" sz="1400" dirty="0">
                <a:solidFill>
                  <a:schemeClr val="tx1"/>
                </a:solidFill>
              </a:rPr>
              <a:t>P1dB: 20dBm</a:t>
            </a:r>
          </a:p>
        </p:txBody>
      </p:sp>
      <p:sp>
        <p:nvSpPr>
          <p:cNvPr id="24" name="Rectangle 23"/>
          <p:cNvSpPr/>
          <p:nvPr/>
        </p:nvSpPr>
        <p:spPr>
          <a:xfrm>
            <a:off x="4518881" y="4818731"/>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HMC499LC4</a:t>
            </a:r>
          </a:p>
          <a:p>
            <a:pPr algn="ctr"/>
            <a:r>
              <a:rPr lang="en-US" sz="1400" dirty="0">
                <a:solidFill>
                  <a:schemeClr val="tx1"/>
                </a:solidFill>
              </a:rPr>
              <a:t>21 to 32GHz</a:t>
            </a:r>
          </a:p>
          <a:p>
            <a:pPr algn="ctr"/>
            <a:r>
              <a:rPr lang="en-US" sz="1400" dirty="0">
                <a:solidFill>
                  <a:schemeClr val="tx1"/>
                </a:solidFill>
              </a:rPr>
              <a:t>Gain: +16 dB</a:t>
            </a:r>
          </a:p>
          <a:p>
            <a:pPr algn="ctr"/>
            <a:r>
              <a:rPr lang="en-US" sz="1400" dirty="0">
                <a:solidFill>
                  <a:schemeClr val="tx1"/>
                </a:solidFill>
              </a:rPr>
              <a:t>P1dB: 20dBm</a:t>
            </a:r>
          </a:p>
        </p:txBody>
      </p:sp>
      <p:sp>
        <p:nvSpPr>
          <p:cNvPr id="25" name="TextBox 24"/>
          <p:cNvSpPr txBox="1"/>
          <p:nvPr/>
        </p:nvSpPr>
        <p:spPr>
          <a:xfrm>
            <a:off x="2938088" y="4884079"/>
            <a:ext cx="138581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Self-design Bandpass filter</a:t>
            </a:r>
          </a:p>
        </p:txBody>
      </p:sp>
      <p:sp>
        <p:nvSpPr>
          <p:cNvPr id="26" name="TextBox 25"/>
          <p:cNvSpPr txBox="1"/>
          <p:nvPr/>
        </p:nvSpPr>
        <p:spPr>
          <a:xfrm>
            <a:off x="7367972" y="2377938"/>
            <a:ext cx="504056" cy="369332"/>
          </a:xfrm>
          <a:prstGeom prst="rect">
            <a:avLst/>
          </a:prstGeom>
          <a:noFill/>
        </p:spPr>
        <p:txBody>
          <a:bodyPr wrap="square" rtlCol="0">
            <a:spAutoFit/>
          </a:bodyPr>
          <a:lstStyle/>
          <a:p>
            <a:r>
              <a:rPr lang="en-US" dirty="0"/>
              <a:t>or</a:t>
            </a:r>
          </a:p>
        </p:txBody>
      </p:sp>
      <p:sp>
        <p:nvSpPr>
          <p:cNvPr id="27" name="Rectangle 26"/>
          <p:cNvSpPr/>
          <p:nvPr/>
        </p:nvSpPr>
        <p:spPr>
          <a:xfrm>
            <a:off x="7643263" y="4144639"/>
            <a:ext cx="2664296" cy="14788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(Die) Subharmonic Mixer HMC-MDB218</a:t>
            </a:r>
          </a:p>
          <a:p>
            <a:pPr algn="ctr"/>
            <a:r>
              <a:rPr lang="en-US" sz="1400" dirty="0">
                <a:solidFill>
                  <a:schemeClr val="tx1"/>
                </a:solidFill>
              </a:rPr>
              <a:t>LO 27-32 GHz, 10dBm</a:t>
            </a:r>
          </a:p>
          <a:p>
            <a:pPr algn="ctr"/>
            <a:r>
              <a:rPr lang="en-US" sz="1400" dirty="0">
                <a:solidFill>
                  <a:schemeClr val="tx1"/>
                </a:solidFill>
              </a:rPr>
              <a:t>RF 54-64 GHz</a:t>
            </a:r>
          </a:p>
          <a:p>
            <a:pPr algn="ctr"/>
            <a:r>
              <a:rPr lang="en-US" sz="1400" dirty="0">
                <a:solidFill>
                  <a:schemeClr val="tx1"/>
                </a:solidFill>
              </a:rPr>
              <a:t>IF DC-3GHz</a:t>
            </a:r>
          </a:p>
          <a:p>
            <a:pPr algn="ctr"/>
            <a:r>
              <a:rPr lang="en-US" sz="1400" dirty="0">
                <a:solidFill>
                  <a:schemeClr val="tx1"/>
                </a:solidFill>
              </a:rPr>
              <a:t>Conversion loss: 12.5-14dB</a:t>
            </a:r>
          </a:p>
        </p:txBody>
      </p:sp>
      <p:sp>
        <p:nvSpPr>
          <p:cNvPr id="28" name="Rectangle 27"/>
          <p:cNvSpPr/>
          <p:nvPr/>
        </p:nvSpPr>
        <p:spPr>
          <a:xfrm>
            <a:off x="7643263" y="5901559"/>
            <a:ext cx="2664296" cy="131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(Module) M9D-2065</a:t>
            </a:r>
          </a:p>
          <a:p>
            <a:pPr algn="ctr"/>
            <a:r>
              <a:rPr lang="en-US" sz="1400" dirty="0">
                <a:solidFill>
                  <a:schemeClr val="tx1"/>
                </a:solidFill>
              </a:rPr>
              <a:t>RF 20-65GHz</a:t>
            </a:r>
          </a:p>
          <a:p>
            <a:pPr algn="ctr"/>
            <a:r>
              <a:rPr lang="en-US" sz="1400" dirty="0">
                <a:solidFill>
                  <a:schemeClr val="tx1"/>
                </a:solidFill>
              </a:rPr>
              <a:t>LO 5-30 GHz, 18-21dBm</a:t>
            </a:r>
          </a:p>
          <a:p>
            <a:pPr algn="ctr"/>
            <a:r>
              <a:rPr lang="en-US" sz="1400" dirty="0">
                <a:solidFill>
                  <a:schemeClr val="tx1"/>
                </a:solidFill>
              </a:rPr>
              <a:t>IF 1-22GHz</a:t>
            </a:r>
          </a:p>
          <a:p>
            <a:pPr algn="ctr"/>
            <a:r>
              <a:rPr lang="en-US" sz="1400" dirty="0">
                <a:solidFill>
                  <a:schemeClr val="tx1"/>
                </a:solidFill>
              </a:rPr>
              <a:t>12 dB Typical Conversion Loss</a:t>
            </a:r>
          </a:p>
        </p:txBody>
      </p:sp>
      <p:sp>
        <p:nvSpPr>
          <p:cNvPr id="29" name="TextBox 28"/>
          <p:cNvSpPr txBox="1"/>
          <p:nvPr/>
        </p:nvSpPr>
        <p:spPr>
          <a:xfrm>
            <a:off x="8844488" y="5575610"/>
            <a:ext cx="504056" cy="369332"/>
          </a:xfrm>
          <a:prstGeom prst="rect">
            <a:avLst/>
          </a:prstGeom>
          <a:noFill/>
        </p:spPr>
        <p:txBody>
          <a:bodyPr wrap="square" rtlCol="0">
            <a:spAutoFit/>
          </a:bodyPr>
          <a:lstStyle/>
          <a:p>
            <a:r>
              <a:rPr lang="en-US" dirty="0"/>
              <a:t>or</a:t>
            </a:r>
          </a:p>
        </p:txBody>
      </p:sp>
      <p:cxnSp>
        <p:nvCxnSpPr>
          <p:cNvPr id="31" name="Straight Arrow Connector 30"/>
          <p:cNvCxnSpPr>
            <a:stCxn id="13" idx="3"/>
            <a:endCxn id="25" idx="1"/>
          </p:cNvCxnSpPr>
          <p:nvPr/>
        </p:nvCxnSpPr>
        <p:spPr>
          <a:xfrm>
            <a:off x="2780628" y="5345744"/>
            <a:ext cx="1574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5" idx="3"/>
            <a:endCxn id="24" idx="1"/>
          </p:cNvCxnSpPr>
          <p:nvPr/>
        </p:nvCxnSpPr>
        <p:spPr>
          <a:xfrm>
            <a:off x="4323904" y="5345744"/>
            <a:ext cx="194977" cy="6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24" idx="3"/>
            <a:endCxn id="23" idx="1"/>
          </p:cNvCxnSpPr>
          <p:nvPr/>
        </p:nvCxnSpPr>
        <p:spPr>
          <a:xfrm>
            <a:off x="5780531" y="5351846"/>
            <a:ext cx="194977" cy="9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7" idx="3"/>
            <a:endCxn id="10" idx="1"/>
          </p:cNvCxnSpPr>
          <p:nvPr/>
        </p:nvCxnSpPr>
        <p:spPr>
          <a:xfrm flipV="1">
            <a:off x="2780628" y="2371299"/>
            <a:ext cx="224971" cy="6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3"/>
            <a:endCxn id="6" idx="1"/>
          </p:cNvCxnSpPr>
          <p:nvPr/>
        </p:nvCxnSpPr>
        <p:spPr>
          <a:xfrm>
            <a:off x="4391415" y="2371299"/>
            <a:ext cx="224971" cy="6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 name="Picture 39"/>
          <p:cNvPicPr>
            <a:picLocks noChangeAspect="1"/>
          </p:cNvPicPr>
          <p:nvPr/>
        </p:nvPicPr>
        <p:blipFill>
          <a:blip r:embed="rId2"/>
          <a:stretch>
            <a:fillRect/>
          </a:stretch>
        </p:blipFill>
        <p:spPr>
          <a:xfrm>
            <a:off x="4254475" y="3051640"/>
            <a:ext cx="1606778" cy="1574060"/>
          </a:xfrm>
          <a:prstGeom prst="rect">
            <a:avLst/>
          </a:prstGeom>
        </p:spPr>
      </p:pic>
      <p:sp>
        <p:nvSpPr>
          <p:cNvPr id="42" name="TextBox 41"/>
          <p:cNvSpPr txBox="1"/>
          <p:nvPr/>
        </p:nvSpPr>
        <p:spPr>
          <a:xfrm>
            <a:off x="4998395" y="4308734"/>
            <a:ext cx="1933596" cy="523220"/>
          </a:xfrm>
          <a:prstGeom prst="rect">
            <a:avLst/>
          </a:prstGeom>
          <a:noFill/>
        </p:spPr>
        <p:txBody>
          <a:bodyPr wrap="square" rtlCol="0">
            <a:spAutoFit/>
          </a:bodyPr>
          <a:lstStyle/>
          <a:p>
            <a:r>
              <a:rPr lang="en-US" sz="1400" dirty="0">
                <a:solidFill>
                  <a:srgbClr val="7030A0"/>
                </a:solidFill>
              </a:rPr>
              <a:t>Supply voltage +5 V</a:t>
            </a:r>
          </a:p>
          <a:p>
            <a:r>
              <a:rPr lang="en-US" sz="1400" dirty="0">
                <a:solidFill>
                  <a:srgbClr val="7030A0"/>
                </a:solidFill>
              </a:rPr>
              <a:t>Negative bias: -2 ~0V</a:t>
            </a:r>
          </a:p>
        </p:txBody>
      </p:sp>
      <p:pic>
        <p:nvPicPr>
          <p:cNvPr id="43" name="Picture 42"/>
          <p:cNvPicPr>
            <a:picLocks noChangeAspect="1"/>
          </p:cNvPicPr>
          <p:nvPr/>
        </p:nvPicPr>
        <p:blipFill rotWithShape="1">
          <a:blip r:embed="rId3"/>
          <a:srcRect b="56567"/>
          <a:stretch/>
        </p:blipFill>
        <p:spPr>
          <a:xfrm>
            <a:off x="598904" y="5914411"/>
            <a:ext cx="1703271" cy="972778"/>
          </a:xfrm>
          <a:prstGeom prst="rect">
            <a:avLst/>
          </a:prstGeom>
        </p:spPr>
      </p:pic>
      <p:sp>
        <p:nvSpPr>
          <p:cNvPr id="44" name="TextBox 43"/>
          <p:cNvSpPr txBox="1"/>
          <p:nvPr/>
        </p:nvSpPr>
        <p:spPr>
          <a:xfrm>
            <a:off x="636404" y="2874493"/>
            <a:ext cx="1726702" cy="307777"/>
          </a:xfrm>
          <a:prstGeom prst="rect">
            <a:avLst/>
          </a:prstGeom>
          <a:noFill/>
        </p:spPr>
        <p:txBody>
          <a:bodyPr wrap="square" rtlCol="0">
            <a:spAutoFit/>
          </a:bodyPr>
          <a:lstStyle/>
          <a:p>
            <a:r>
              <a:rPr lang="en-US" sz="1400" dirty="0"/>
              <a:t>Supply voltage +5 V</a:t>
            </a:r>
          </a:p>
        </p:txBody>
      </p:sp>
      <p:sp>
        <p:nvSpPr>
          <p:cNvPr id="45" name="TextBox 44"/>
          <p:cNvSpPr txBox="1"/>
          <p:nvPr/>
        </p:nvSpPr>
        <p:spPr>
          <a:xfrm>
            <a:off x="-1494176" y="4442918"/>
            <a:ext cx="1726702" cy="307777"/>
          </a:xfrm>
          <a:prstGeom prst="rect">
            <a:avLst/>
          </a:prstGeom>
          <a:noFill/>
        </p:spPr>
        <p:txBody>
          <a:bodyPr wrap="square" rtlCol="0">
            <a:spAutoFit/>
          </a:bodyPr>
          <a:lstStyle/>
          <a:p>
            <a:r>
              <a:rPr lang="en-US" sz="1400" dirty="0"/>
              <a:t>Supply voltage 5 V</a:t>
            </a:r>
          </a:p>
        </p:txBody>
      </p:sp>
      <p:sp>
        <p:nvSpPr>
          <p:cNvPr id="48" name="TextBox 47"/>
          <p:cNvSpPr txBox="1"/>
          <p:nvPr/>
        </p:nvSpPr>
        <p:spPr>
          <a:xfrm>
            <a:off x="1280842" y="3844217"/>
            <a:ext cx="2999571" cy="923330"/>
          </a:xfrm>
          <a:prstGeom prst="rect">
            <a:avLst/>
          </a:prstGeom>
          <a:noFill/>
        </p:spPr>
        <p:txBody>
          <a:bodyPr wrap="square" rtlCol="0">
            <a:spAutoFit/>
          </a:bodyPr>
          <a:lstStyle/>
          <a:p>
            <a:r>
              <a:rPr lang="en-US" dirty="0">
                <a:solidFill>
                  <a:srgbClr val="7030A0"/>
                </a:solidFill>
              </a:rPr>
              <a:t>Minimal purchase quantity: 20</a:t>
            </a:r>
          </a:p>
          <a:p>
            <a:r>
              <a:rPr lang="en-US" dirty="0">
                <a:solidFill>
                  <a:srgbClr val="7030A0"/>
                </a:solidFill>
              </a:rPr>
              <a:t>Also cannot find it from </a:t>
            </a:r>
            <a:r>
              <a:rPr lang="en-US" dirty="0" err="1">
                <a:solidFill>
                  <a:srgbClr val="7030A0"/>
                </a:solidFill>
              </a:rPr>
              <a:t>DigKey</a:t>
            </a:r>
            <a:r>
              <a:rPr lang="en-US" dirty="0">
                <a:solidFill>
                  <a:srgbClr val="7030A0"/>
                </a:solidFill>
              </a:rPr>
              <a:t> and </a:t>
            </a:r>
            <a:r>
              <a:rPr lang="en-US" dirty="0" err="1">
                <a:solidFill>
                  <a:srgbClr val="7030A0"/>
                </a:solidFill>
              </a:rPr>
              <a:t>Mouer</a:t>
            </a:r>
            <a:endParaRPr lang="en-US" dirty="0">
              <a:solidFill>
                <a:srgbClr val="7030A0"/>
              </a:solidFill>
            </a:endParaRPr>
          </a:p>
        </p:txBody>
      </p:sp>
      <p:sp>
        <p:nvSpPr>
          <p:cNvPr id="49" name="TextBox 48"/>
          <p:cNvSpPr txBox="1"/>
          <p:nvPr/>
        </p:nvSpPr>
        <p:spPr>
          <a:xfrm>
            <a:off x="1239325" y="1351594"/>
            <a:ext cx="2155137" cy="646331"/>
          </a:xfrm>
          <a:prstGeom prst="rect">
            <a:avLst/>
          </a:prstGeom>
          <a:noFill/>
        </p:spPr>
        <p:txBody>
          <a:bodyPr wrap="square" rtlCol="0">
            <a:spAutoFit/>
          </a:bodyPr>
          <a:lstStyle/>
          <a:p>
            <a:r>
              <a:rPr lang="en-US" dirty="0">
                <a:solidFill>
                  <a:srgbClr val="7030A0"/>
                </a:solidFill>
              </a:rPr>
              <a:t>Unit price: $55.23</a:t>
            </a:r>
          </a:p>
          <a:p>
            <a:r>
              <a:rPr lang="en-US" dirty="0">
                <a:solidFill>
                  <a:srgbClr val="7030A0"/>
                </a:solidFill>
              </a:rPr>
              <a:t>Minimal quantity: 1</a:t>
            </a:r>
          </a:p>
        </p:txBody>
      </p:sp>
      <p:sp>
        <p:nvSpPr>
          <p:cNvPr id="50" name="TextBox 49"/>
          <p:cNvSpPr txBox="1"/>
          <p:nvPr/>
        </p:nvSpPr>
        <p:spPr>
          <a:xfrm>
            <a:off x="2363106" y="-243408"/>
            <a:ext cx="5593270" cy="646331"/>
          </a:xfrm>
          <a:prstGeom prst="rect">
            <a:avLst/>
          </a:prstGeom>
          <a:noFill/>
        </p:spPr>
        <p:txBody>
          <a:bodyPr wrap="square" rtlCol="0">
            <a:spAutoFit/>
          </a:bodyPr>
          <a:lstStyle/>
          <a:p>
            <a:r>
              <a:rPr lang="en-US" dirty="0">
                <a:solidFill>
                  <a:srgbClr val="0070C0"/>
                </a:solidFill>
              </a:rPr>
              <a:t>Advantage: cover the frequency from 21 to 32 GHz which suitable for each case; Also P1dB is high enough</a:t>
            </a:r>
          </a:p>
        </p:txBody>
      </p:sp>
      <p:sp>
        <p:nvSpPr>
          <p:cNvPr id="3" name="TextBox 2"/>
          <p:cNvSpPr txBox="1"/>
          <p:nvPr/>
        </p:nvSpPr>
        <p:spPr>
          <a:xfrm>
            <a:off x="4330800" y="6023381"/>
            <a:ext cx="3060905" cy="1754326"/>
          </a:xfrm>
          <a:prstGeom prst="rect">
            <a:avLst/>
          </a:prstGeom>
          <a:noFill/>
        </p:spPr>
        <p:txBody>
          <a:bodyPr wrap="square" rtlCol="0">
            <a:spAutoFit/>
          </a:bodyPr>
          <a:lstStyle/>
          <a:p>
            <a:r>
              <a:rPr lang="en-US" dirty="0"/>
              <a:t>Or use amplifier modules (will be expensive)</a:t>
            </a:r>
          </a:p>
          <a:p>
            <a:r>
              <a:rPr lang="en-US" dirty="0"/>
              <a:t>HMC-C021</a:t>
            </a:r>
          </a:p>
          <a:p>
            <a:r>
              <a:rPr lang="en-US" dirty="0"/>
              <a:t>Frequency: 21-31 GHz</a:t>
            </a:r>
          </a:p>
          <a:p>
            <a:r>
              <a:rPr lang="en-US" dirty="0"/>
              <a:t>Gain: 15 dB </a:t>
            </a:r>
          </a:p>
          <a:p>
            <a:r>
              <a:rPr lang="en-US" dirty="0"/>
              <a:t>P1dB output power: +24 </a:t>
            </a:r>
            <a:r>
              <a:rPr lang="en-US" dirty="0" err="1"/>
              <a:t>dBm</a:t>
            </a:r>
            <a:endParaRPr lang="en-US" dirty="0"/>
          </a:p>
        </p:txBody>
      </p:sp>
      <p:pic>
        <p:nvPicPr>
          <p:cNvPr id="5" name="Picture 4"/>
          <p:cNvPicPr>
            <a:picLocks noChangeAspect="1"/>
          </p:cNvPicPr>
          <p:nvPr/>
        </p:nvPicPr>
        <p:blipFill>
          <a:blip r:embed="rId4"/>
          <a:stretch>
            <a:fillRect/>
          </a:stretch>
        </p:blipFill>
        <p:spPr>
          <a:xfrm>
            <a:off x="2436175" y="6385606"/>
            <a:ext cx="1875329" cy="1218964"/>
          </a:xfrm>
          <a:prstGeom prst="rect">
            <a:avLst/>
          </a:prstGeom>
        </p:spPr>
      </p:pic>
      <p:pic>
        <p:nvPicPr>
          <p:cNvPr id="14" name="Picture 13"/>
          <p:cNvPicPr>
            <a:picLocks noChangeAspect="1"/>
          </p:cNvPicPr>
          <p:nvPr/>
        </p:nvPicPr>
        <p:blipFill>
          <a:blip r:embed="rId5"/>
          <a:stretch>
            <a:fillRect/>
          </a:stretch>
        </p:blipFill>
        <p:spPr>
          <a:xfrm>
            <a:off x="-1432556" y="1752470"/>
            <a:ext cx="1476760" cy="1346751"/>
          </a:xfrm>
          <a:prstGeom prst="rect">
            <a:avLst/>
          </a:prstGeom>
        </p:spPr>
      </p:pic>
      <p:sp>
        <p:nvSpPr>
          <p:cNvPr id="16" name="Rectangle 15"/>
          <p:cNvSpPr/>
          <p:nvPr/>
        </p:nvSpPr>
        <p:spPr>
          <a:xfrm>
            <a:off x="-28328" y="3141257"/>
            <a:ext cx="2921441" cy="276999"/>
          </a:xfrm>
          <a:prstGeom prst="rect">
            <a:avLst/>
          </a:prstGeom>
        </p:spPr>
        <p:txBody>
          <a:bodyPr wrap="none">
            <a:spAutoFit/>
          </a:bodyPr>
          <a:lstStyle/>
          <a:p>
            <a:r>
              <a:rPr lang="fr-FR" sz="1200" dirty="0" err="1">
                <a:latin typeface="HelveticaLTStd-Roman"/>
              </a:rPr>
              <a:t>RoHS</a:t>
            </a:r>
            <a:r>
              <a:rPr lang="fr-FR" sz="1200" dirty="0">
                <a:latin typeface="HelveticaLTStd-Roman"/>
              </a:rPr>
              <a:t> </a:t>
            </a:r>
            <a:r>
              <a:rPr lang="fr-FR" sz="1200" dirty="0" err="1">
                <a:latin typeface="HelveticaLTStd-Roman"/>
              </a:rPr>
              <a:t>Compliant</a:t>
            </a:r>
            <a:r>
              <a:rPr lang="fr-FR" sz="1200" dirty="0">
                <a:latin typeface="HelveticaLTStd-Roman"/>
              </a:rPr>
              <a:t> 3x3 mm SMT Package</a:t>
            </a:r>
            <a:endParaRPr lang="en-US" sz="1200" dirty="0"/>
          </a:p>
        </p:txBody>
      </p:sp>
    </p:spTree>
    <p:extLst>
      <p:ext uri="{BB962C8B-B14F-4D97-AF65-F5344CB8AC3E}">
        <p14:creationId xmlns:p14="http://schemas.microsoft.com/office/powerpoint/2010/main" val="385070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12</a:t>
            </a:fld>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28989426"/>
              </p:ext>
            </p:extLst>
          </p:nvPr>
        </p:nvGraphicFramePr>
        <p:xfrm>
          <a:off x="165956" y="908720"/>
          <a:ext cx="8812088" cy="8727440"/>
        </p:xfrm>
        <a:graphic>
          <a:graphicData uri="http://schemas.openxmlformats.org/drawingml/2006/table">
            <a:tbl>
              <a:tblPr firstRow="1" bandRow="1">
                <a:tableStyleId>{5C22544A-7EE6-4342-B048-85BDC9FD1C3A}</a:tableStyleId>
              </a:tblPr>
              <a:tblGrid>
                <a:gridCol w="3448385">
                  <a:extLst>
                    <a:ext uri="{9D8B030D-6E8A-4147-A177-3AD203B41FA5}">
                      <a16:colId xmlns:a16="http://schemas.microsoft.com/office/drawing/2014/main" val="20000"/>
                    </a:ext>
                  </a:extLst>
                </a:gridCol>
                <a:gridCol w="1461715">
                  <a:extLst>
                    <a:ext uri="{9D8B030D-6E8A-4147-A177-3AD203B41FA5}">
                      <a16:colId xmlns:a16="http://schemas.microsoft.com/office/drawing/2014/main" val="20001"/>
                    </a:ext>
                  </a:extLst>
                </a:gridCol>
                <a:gridCol w="1634629">
                  <a:extLst>
                    <a:ext uri="{9D8B030D-6E8A-4147-A177-3AD203B41FA5}">
                      <a16:colId xmlns:a16="http://schemas.microsoft.com/office/drawing/2014/main" val="20002"/>
                    </a:ext>
                  </a:extLst>
                </a:gridCol>
                <a:gridCol w="2267359">
                  <a:extLst>
                    <a:ext uri="{9D8B030D-6E8A-4147-A177-3AD203B41FA5}">
                      <a16:colId xmlns:a16="http://schemas.microsoft.com/office/drawing/2014/main" val="20003"/>
                    </a:ext>
                  </a:extLst>
                </a:gridCol>
              </a:tblGrid>
              <a:tr h="370840">
                <a:tc>
                  <a:txBody>
                    <a:bodyPr/>
                    <a:lstStyle/>
                    <a:p>
                      <a:r>
                        <a:rPr lang="en-US" dirty="0"/>
                        <a:t>Component</a:t>
                      </a:r>
                    </a:p>
                  </a:txBody>
                  <a:tcPr/>
                </a:tc>
                <a:tc>
                  <a:txBody>
                    <a:bodyPr/>
                    <a:lstStyle/>
                    <a:p>
                      <a:r>
                        <a:rPr lang="en-US" dirty="0"/>
                        <a:t>Unit price</a:t>
                      </a:r>
                    </a:p>
                  </a:txBody>
                  <a:tcPr/>
                </a:tc>
                <a:tc>
                  <a:txBody>
                    <a:bodyPr/>
                    <a:lstStyle/>
                    <a:p>
                      <a:r>
                        <a:rPr lang="en-US" dirty="0"/>
                        <a:t>number</a:t>
                      </a:r>
                    </a:p>
                  </a:txBody>
                  <a:tcPr/>
                </a:tc>
                <a:tc>
                  <a:txBody>
                    <a:bodyPr/>
                    <a:lstStyle/>
                    <a:p>
                      <a:r>
                        <a:rPr lang="en-US" dirty="0"/>
                        <a:t>Total price</a:t>
                      </a:r>
                    </a:p>
                  </a:txBody>
                  <a:tcPr/>
                </a:tc>
                <a:extLst>
                  <a:ext uri="{0D108BD9-81ED-4DB2-BD59-A6C34878D82A}">
                    <a16:rowId xmlns:a16="http://schemas.microsoft.com/office/drawing/2014/main" val="10000"/>
                  </a:ext>
                </a:extLst>
              </a:tr>
              <a:tr h="370840">
                <a:tc>
                  <a:txBody>
                    <a:bodyPr/>
                    <a:lstStyle/>
                    <a:p>
                      <a:r>
                        <a:rPr lang="en-US" dirty="0"/>
                        <a:t>First amplifier:</a:t>
                      </a:r>
                      <a:r>
                        <a:rPr lang="en-US" baseline="0" dirty="0"/>
                        <a:t> LEE-19+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$1.35</a:t>
                      </a:r>
                    </a:p>
                  </a:txBody>
                  <a:tcPr/>
                </a:tc>
                <a:tc>
                  <a:txBody>
                    <a:bodyPr/>
                    <a:lstStyle/>
                    <a:p>
                      <a:r>
                        <a:rPr lang="en-US" dirty="0"/>
                        <a:t>minimal x20 </a:t>
                      </a:r>
                    </a:p>
                    <a:p>
                      <a:r>
                        <a:rPr lang="en-US" dirty="0"/>
                        <a:t>or EZ</a:t>
                      </a:r>
                    </a:p>
                  </a:txBody>
                  <a:tcPr/>
                </a:tc>
                <a:tc rowSpan="16">
                  <a:txBody>
                    <a:bodyP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TBD</a:t>
                      </a:r>
                    </a:p>
                  </a:txBody>
                  <a:tcPr/>
                </a:tc>
                <a:extLst>
                  <a:ext uri="{0D108BD9-81ED-4DB2-BD59-A6C34878D82A}">
                    <a16:rowId xmlns:a16="http://schemas.microsoft.com/office/drawing/2014/main" val="10001"/>
                  </a:ext>
                </a:extLst>
              </a:tr>
              <a:tr h="434424">
                <a:tc>
                  <a:txBody>
                    <a:bodyPr/>
                    <a:lstStyle/>
                    <a:p>
                      <a:pPr algn="l"/>
                      <a:r>
                        <a:rPr lang="en-US" dirty="0"/>
                        <a:t>Second amplifier:  PMA3-83LN+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$11.95</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10002"/>
                  </a:ext>
                </a:extLst>
              </a:tr>
              <a:tr h="0">
                <a:tc>
                  <a:txBody>
                    <a:bodyPr/>
                    <a:lstStyle/>
                    <a:p>
                      <a:r>
                        <a:rPr lang="en-US" dirty="0"/>
                        <a:t>First </a:t>
                      </a:r>
                      <a:r>
                        <a:rPr lang="en-US" dirty="0" err="1"/>
                        <a:t>lowpass</a:t>
                      </a:r>
                      <a:r>
                        <a:rPr lang="en-US" baseline="0" dirty="0"/>
                        <a:t> filter: XLF-63+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$10.95</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First </a:t>
                      </a:r>
                      <a:r>
                        <a:rPr lang="en-US" dirty="0" err="1"/>
                        <a:t>highpass</a:t>
                      </a:r>
                      <a:r>
                        <a:rPr lang="en-US" baseline="0" dirty="0"/>
                        <a:t> filter: HFCN-4400+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$2.99</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First multiplier</a:t>
                      </a:r>
                      <a:r>
                        <a:rPr lang="en-US" baseline="0" dirty="0"/>
                        <a:t>: KSX2-24+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$12.95</a:t>
                      </a:r>
                    </a:p>
                  </a:txBody>
                  <a:tcPr/>
                </a:tc>
                <a:tc>
                  <a:txBody>
                    <a:bodyPr/>
                    <a:lstStyle/>
                    <a:p>
                      <a:r>
                        <a:rPr lang="en-US" dirty="0"/>
                        <a:t>x2</a:t>
                      </a:r>
                    </a:p>
                  </a:txBody>
                  <a:tcPr/>
                </a:tc>
                <a:tc vMerge="1">
                  <a:txBody>
                    <a:bodyPr/>
                    <a:lstStyle/>
                    <a:p>
                      <a:endParaRPr lang="en-US"/>
                    </a:p>
                  </a:txBody>
                  <a:tcPr/>
                </a:tc>
                <a:extLst>
                  <a:ext uri="{0D108BD9-81ED-4DB2-BD59-A6C34878D82A}">
                    <a16:rowId xmlns:a16="http://schemas.microsoft.com/office/drawing/2014/main" val="1467083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Second</a:t>
                      </a:r>
                      <a:r>
                        <a:rPr lang="en-US" sz="1800" baseline="0" dirty="0">
                          <a:solidFill>
                            <a:schemeClr val="tx1"/>
                          </a:solidFill>
                        </a:rPr>
                        <a:t> amplifier: AVA-183A+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minimal x20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EZ</a:t>
                      </a:r>
                    </a:p>
                  </a:txBody>
                  <a:tcPr/>
                </a:tc>
                <a:tc vMerge="1">
                  <a:txBody>
                    <a:bodyPr/>
                    <a:lstStyle/>
                    <a:p>
                      <a:endParaRPr lang="en-US" dirty="0"/>
                    </a:p>
                  </a:txBody>
                  <a:tcPr/>
                </a:tc>
                <a:extLst>
                  <a:ext uri="{0D108BD9-81ED-4DB2-BD59-A6C34878D82A}">
                    <a16:rowId xmlns:a16="http://schemas.microsoft.com/office/drawing/2014/main" val="2937539156"/>
                  </a:ext>
                </a:extLst>
              </a:tr>
              <a:tr h="370840">
                <a:tc>
                  <a:txBody>
                    <a:bodyPr/>
                    <a:lstStyle/>
                    <a:p>
                      <a:r>
                        <a:rPr lang="en-US" dirty="0"/>
                        <a:t>First </a:t>
                      </a:r>
                      <a:r>
                        <a:rPr lang="en-US" dirty="0" err="1"/>
                        <a:t>lowpass</a:t>
                      </a:r>
                      <a:r>
                        <a:rPr lang="en-US" baseline="0" dirty="0"/>
                        <a:t> filter: XLF-133+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$10.95</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2456113789"/>
                  </a:ext>
                </a:extLst>
              </a:tr>
              <a:tr h="156168">
                <a:tc>
                  <a:txBody>
                    <a:bodyPr/>
                    <a:lstStyle/>
                    <a:p>
                      <a:r>
                        <a:rPr lang="en-US" dirty="0"/>
                        <a:t>First </a:t>
                      </a:r>
                      <a:r>
                        <a:rPr lang="en-US" dirty="0" err="1"/>
                        <a:t>highpass</a:t>
                      </a:r>
                      <a:r>
                        <a:rPr lang="en-US" baseline="0" dirty="0"/>
                        <a:t> filter: XHF2-1162+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$11.95</a:t>
                      </a:r>
                    </a:p>
                  </a:txBody>
                  <a:tcPr/>
                </a:tc>
                <a:tc>
                  <a:txBody>
                    <a:bodyPr/>
                    <a:lstStyle/>
                    <a:p>
                      <a:r>
                        <a:rPr lang="en-US" dirty="0"/>
                        <a:t>minimal x20 </a:t>
                      </a:r>
                    </a:p>
                    <a:p>
                      <a:r>
                        <a:rPr lang="en-US" dirty="0"/>
                        <a:t>or EZ</a:t>
                      </a:r>
                    </a:p>
                  </a:txBody>
                  <a:tcPr/>
                </a:tc>
                <a:tc vMerge="1">
                  <a:txBody>
                    <a:bodyPr/>
                    <a:lstStyle/>
                    <a:p>
                      <a:endParaRPr lang="en-US"/>
                    </a:p>
                  </a:txBody>
                  <a:tcPr/>
                </a:tc>
                <a:extLst>
                  <a:ext uri="{0D108BD9-81ED-4DB2-BD59-A6C34878D82A}">
                    <a16:rowId xmlns:a16="http://schemas.microsoft.com/office/drawing/2014/main" val="4145814535"/>
                  </a:ext>
                </a:extLst>
              </a:tr>
              <a:tr h="214672">
                <a:tc>
                  <a:txBody>
                    <a:bodyPr/>
                    <a:lstStyle/>
                    <a:p>
                      <a:r>
                        <a:rPr lang="en-US" baseline="0" dirty="0"/>
                        <a:t>(Choice #1)The second multiplier: HMC578LC3B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$55.23</a:t>
                      </a:r>
                    </a:p>
                  </a:txBody>
                  <a:tcPr/>
                </a:tc>
                <a:tc>
                  <a:txBody>
                    <a:bodyPr/>
                    <a:lstStyle/>
                    <a:p>
                      <a:r>
                        <a:rPr lang="en-US" dirty="0"/>
                        <a:t>x2</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5788473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Third amplifier: HMC499LC4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$58.58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x2</a:t>
                      </a:r>
                    </a:p>
                  </a:txBody>
                  <a:tcPr/>
                </a:tc>
                <a:tc vMerge="1">
                  <a:txBody>
                    <a:bodyPr/>
                    <a:lstStyle/>
                    <a:p>
                      <a:endParaRPr lang="en-US"/>
                    </a:p>
                  </a:txBody>
                  <a:tcPr/>
                </a:tc>
                <a:extLst>
                  <a:ext uri="{0D108BD9-81ED-4DB2-BD59-A6C34878D82A}">
                    <a16:rowId xmlns:a16="http://schemas.microsoft.com/office/drawing/2014/main" val="2021115583"/>
                  </a:ext>
                </a:extLst>
              </a:tr>
              <a:tr h="370840">
                <a:tc>
                  <a:txBody>
                    <a:bodyPr/>
                    <a:lstStyle/>
                    <a:p>
                      <a:r>
                        <a:rPr lang="en-US" dirty="0"/>
                        <a:t>Connecters</a:t>
                      </a:r>
                    </a:p>
                  </a:txBody>
                  <a:tcPr/>
                </a:tc>
                <a:tc>
                  <a:txBody>
                    <a:bodyPr/>
                    <a:lstStyle/>
                    <a:p>
                      <a:r>
                        <a:rPr lang="en-US" dirty="0"/>
                        <a:t>TBD</a:t>
                      </a:r>
                    </a:p>
                  </a:txBody>
                  <a:tcPr/>
                </a:tc>
                <a:tc>
                  <a:txBody>
                    <a:bodyPr/>
                    <a:lstStyle/>
                    <a:p>
                      <a:r>
                        <a:rPr lang="en-US" dirty="0"/>
                        <a:t>TBD</a:t>
                      </a:r>
                    </a:p>
                  </a:txBody>
                  <a:tcPr/>
                </a:tc>
                <a:tc vMerge="1">
                  <a:txBody>
                    <a:bodyPr/>
                    <a:lstStyle/>
                    <a:p>
                      <a:endParaRPr lang="en-US" dirty="0"/>
                    </a:p>
                  </a:txBody>
                  <a:tcPr/>
                </a:tc>
                <a:extLst>
                  <a:ext uri="{0D108BD9-81ED-4DB2-BD59-A6C34878D82A}">
                    <a16:rowId xmlns:a16="http://schemas.microsoft.com/office/drawing/2014/main" val="10006"/>
                  </a:ext>
                </a:extLst>
              </a:tr>
              <a:tr h="370840">
                <a:tc>
                  <a:txBody>
                    <a:bodyPr/>
                    <a:lstStyle/>
                    <a:p>
                      <a:r>
                        <a:rPr lang="en-US" b="0" dirty="0"/>
                        <a:t>PCB</a:t>
                      </a:r>
                    </a:p>
                  </a:txBody>
                  <a:tcPr/>
                </a:tc>
                <a:tc>
                  <a:txBody>
                    <a:bodyPr/>
                    <a:lstStyle/>
                    <a:p>
                      <a:r>
                        <a:rPr lang="en-US" dirty="0"/>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TBD</a:t>
                      </a:r>
                    </a:p>
                  </a:txBody>
                  <a:tcPr/>
                </a:tc>
                <a:tc vMerge="1">
                  <a:txBody>
                    <a:bodyPr/>
                    <a:lstStyle/>
                    <a:p>
                      <a:endParaRPr lang="en-US" dirty="0"/>
                    </a:p>
                  </a:txBody>
                  <a:tcPr/>
                </a:tc>
                <a:extLst>
                  <a:ext uri="{0D108BD9-81ED-4DB2-BD59-A6C34878D82A}">
                    <a16:rowId xmlns:a16="http://schemas.microsoft.com/office/drawing/2014/main" val="10007"/>
                  </a:ext>
                </a:extLst>
              </a:tr>
              <a:tr h="370840">
                <a:tc>
                  <a:txBody>
                    <a:bodyPr/>
                    <a:lstStyle/>
                    <a:p>
                      <a:r>
                        <a:rPr lang="en-US" b="0" dirty="0"/>
                        <a:t>Enclosure</a:t>
                      </a:r>
                    </a:p>
                  </a:txBody>
                  <a:tcPr/>
                </a:tc>
                <a:tc>
                  <a:txBody>
                    <a:bodyPr/>
                    <a:lstStyle/>
                    <a:p>
                      <a:r>
                        <a:rPr lang="en-US" dirty="0"/>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1x2</a:t>
                      </a:r>
                    </a:p>
                  </a:txBody>
                  <a:tcPr/>
                </a:tc>
                <a:tc vMerge="1">
                  <a:txBody>
                    <a:bodyPr/>
                    <a:lstStyle/>
                    <a:p>
                      <a:pPr algn="ctr"/>
                      <a:endParaRPr lang="en-US" dirty="0"/>
                    </a:p>
                  </a:txBody>
                  <a:tcPr/>
                </a:tc>
                <a:extLst>
                  <a:ext uri="{0D108BD9-81ED-4DB2-BD59-A6C34878D82A}">
                    <a16:rowId xmlns:a16="http://schemas.microsoft.com/office/drawing/2014/main" val="10008"/>
                  </a:ext>
                </a:extLst>
              </a:tr>
              <a:tr h="370840">
                <a:tc>
                  <a:txBody>
                    <a:bodyPr/>
                    <a:lstStyle/>
                    <a:p>
                      <a:r>
                        <a:rPr lang="en-US" b="0" dirty="0"/>
                        <a:t>Wire bounding for die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TBD (expensive)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1x2</a:t>
                      </a:r>
                    </a:p>
                  </a:txBody>
                  <a:tcPr/>
                </a:tc>
                <a:tc vMerge="1">
                  <a:txBody>
                    <a:bodyPr/>
                    <a:lstStyle/>
                    <a:p>
                      <a:pPr algn="ctr"/>
                      <a:endParaRPr lang="en-US" dirty="0"/>
                    </a:p>
                  </a:txBody>
                  <a:tcPr/>
                </a:tc>
                <a:extLst>
                  <a:ext uri="{0D108BD9-81ED-4DB2-BD59-A6C34878D82A}">
                    <a16:rowId xmlns:a16="http://schemas.microsoft.com/office/drawing/2014/main" val="10009"/>
                  </a:ext>
                </a:extLst>
              </a:tr>
              <a:tr h="370840">
                <a:tc>
                  <a:txBody>
                    <a:bodyPr/>
                    <a:lstStyle/>
                    <a:p>
                      <a:r>
                        <a:rPr lang="en-US" dirty="0"/>
                        <a:t>Mixer</a:t>
                      </a:r>
                      <a:r>
                        <a:rPr lang="en-US" baseline="0" dirty="0"/>
                        <a:t> die: HMC-MDB218</a:t>
                      </a:r>
                    </a:p>
                  </a:txBody>
                  <a:tcPr/>
                </a:tc>
                <a:tc>
                  <a:txBody>
                    <a:bodyPr/>
                    <a:lstStyle/>
                    <a:p>
                      <a:r>
                        <a:rPr lang="en-US" dirty="0"/>
                        <a:t>$46</a:t>
                      </a:r>
                    </a:p>
                  </a:txBody>
                  <a:tcPr/>
                </a:tc>
                <a:tc>
                  <a:txBody>
                    <a:bodyPr/>
                    <a:lstStyle/>
                    <a:p>
                      <a:r>
                        <a:rPr lang="en-US" dirty="0"/>
                        <a:t>1x2</a:t>
                      </a:r>
                    </a:p>
                  </a:txBody>
                  <a:tcPr/>
                </a:tc>
                <a:tc vMerge="1">
                  <a:txBody>
                    <a:bodyPr/>
                    <a:lstStyle/>
                    <a:p>
                      <a:pPr algn="ctr"/>
                      <a:endParaRPr lang="en-US" dirty="0"/>
                    </a:p>
                  </a:txBody>
                  <a:tcPr/>
                </a:tc>
                <a:extLst>
                  <a:ext uri="{0D108BD9-81ED-4DB2-BD59-A6C34878D82A}">
                    <a16:rowId xmlns:a16="http://schemas.microsoft.com/office/drawing/2014/main" val="10010"/>
                  </a:ext>
                </a:extLst>
              </a:tr>
              <a:tr h="370840">
                <a:tc>
                  <a:txBody>
                    <a:bodyPr/>
                    <a:lstStyle/>
                    <a:p>
                      <a:r>
                        <a:rPr lang="en-US" dirty="0"/>
                        <a:t>Mixer module: M9D-2065</a:t>
                      </a:r>
                    </a:p>
                  </a:txBody>
                  <a:tcPr/>
                </a:tc>
                <a:tc>
                  <a:txBody>
                    <a:bodyPr/>
                    <a:lstStyle/>
                    <a:p>
                      <a:r>
                        <a:rPr lang="en-US" dirty="0"/>
                        <a:t>$1225</a:t>
                      </a:r>
                    </a:p>
                  </a:txBody>
                  <a:tcPr/>
                </a:tc>
                <a:tc>
                  <a:txBody>
                    <a:bodyPr/>
                    <a:lstStyle/>
                    <a:p>
                      <a:r>
                        <a:rPr lang="en-US" dirty="0"/>
                        <a:t>1x1</a:t>
                      </a:r>
                    </a:p>
                  </a:txBody>
                  <a:tcPr/>
                </a:tc>
                <a:tc vMerge="1">
                  <a:txBody>
                    <a:bodyPr/>
                    <a:lstStyle/>
                    <a:p>
                      <a:pPr algn="ctr"/>
                      <a:endParaRPr lang="en-US" dirty="0"/>
                    </a:p>
                  </a:txBody>
                  <a:tcPr/>
                </a:tc>
                <a:extLst>
                  <a:ext uri="{0D108BD9-81ED-4DB2-BD59-A6C34878D82A}">
                    <a16:rowId xmlns:a16="http://schemas.microsoft.com/office/drawing/2014/main" val="10011"/>
                  </a:ext>
                </a:extLst>
              </a:tr>
            </a:tbl>
          </a:graphicData>
        </a:graphic>
      </p:graphicFrame>
      <p:pic>
        <p:nvPicPr>
          <p:cNvPr id="5" name="Picture 4"/>
          <p:cNvPicPr>
            <a:picLocks noChangeAspect="1"/>
          </p:cNvPicPr>
          <p:nvPr/>
        </p:nvPicPr>
        <p:blipFill>
          <a:blip r:embed="rId2"/>
          <a:stretch>
            <a:fillRect/>
          </a:stretch>
        </p:blipFill>
        <p:spPr>
          <a:xfrm>
            <a:off x="7931082" y="0"/>
            <a:ext cx="1162118" cy="1220729"/>
          </a:xfrm>
          <a:prstGeom prst="rect">
            <a:avLst/>
          </a:prstGeom>
        </p:spPr>
      </p:pic>
      <p:sp>
        <p:nvSpPr>
          <p:cNvPr id="6" name="TextBox 5"/>
          <p:cNvSpPr txBox="1"/>
          <p:nvPr/>
        </p:nvSpPr>
        <p:spPr>
          <a:xfrm>
            <a:off x="4185556" y="143525"/>
            <a:ext cx="3600400" cy="646331"/>
          </a:xfrm>
          <a:prstGeom prst="rect">
            <a:avLst/>
          </a:prstGeom>
          <a:noFill/>
        </p:spPr>
        <p:txBody>
          <a:bodyPr wrap="square" rtlCol="0">
            <a:spAutoFit/>
          </a:bodyPr>
          <a:lstStyle/>
          <a:p>
            <a:r>
              <a:rPr lang="en-US" dirty="0"/>
              <a:t>EZ in the following table means that we can get some samples for free.</a:t>
            </a:r>
          </a:p>
        </p:txBody>
      </p:sp>
    </p:spTree>
    <p:extLst>
      <p:ext uri="{BB962C8B-B14F-4D97-AF65-F5344CB8AC3E}">
        <p14:creationId xmlns:p14="http://schemas.microsoft.com/office/powerpoint/2010/main" val="350364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 of fixing LO frequency</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13</a:t>
            </a:fld>
            <a:endParaRPr lang="en-US" dirty="0">
              <a:solidFill>
                <a:srgbClr val="000000"/>
              </a:solidFill>
            </a:endParaRPr>
          </a:p>
        </p:txBody>
      </p:sp>
      <p:sp>
        <p:nvSpPr>
          <p:cNvPr id="4" name="TextBox 3"/>
          <p:cNvSpPr txBox="1"/>
          <p:nvPr/>
        </p:nvSpPr>
        <p:spPr>
          <a:xfrm>
            <a:off x="152400" y="3852044"/>
            <a:ext cx="8740080" cy="2308324"/>
          </a:xfrm>
          <a:prstGeom prst="rect">
            <a:avLst/>
          </a:prstGeom>
          <a:noFill/>
        </p:spPr>
        <p:txBody>
          <a:bodyPr wrap="square" rtlCol="0">
            <a:spAutoFit/>
          </a:bodyPr>
          <a:lstStyle/>
          <a:p>
            <a:r>
              <a:rPr lang="en-US" dirty="0"/>
              <a:t>The IF support a wide frequency range from 1 to 22 GHz. The input RF frequency is from 20 GHz to 65 GHz. For the RF, if we only care about the frequency higher than 50 GHz, then the RF variable range 15 GHz is smaller than 21 GHz. Therefore, we can fix the LO frequency, e.g. 24 GHz. In this case, the IF output varying from 2 GHz to 17 GHz corresponds to RF from 50 GHz to 65 GHz.</a:t>
            </a:r>
          </a:p>
          <a:p>
            <a:endParaRPr lang="en-US" dirty="0"/>
          </a:p>
          <a:p>
            <a:r>
              <a:rPr lang="en-US" dirty="0"/>
              <a:t>If the LO frequency is fixed to 24GHz, the input of the multiplier should be 12GHz, which is within the output frequency range of ADF5356 (6.8-13.6GHz).</a:t>
            </a:r>
          </a:p>
        </p:txBody>
      </p:sp>
      <p:pic>
        <p:nvPicPr>
          <p:cNvPr id="5" name="Picture 4"/>
          <p:cNvPicPr>
            <a:picLocks noChangeAspect="1"/>
          </p:cNvPicPr>
          <p:nvPr/>
        </p:nvPicPr>
        <p:blipFill>
          <a:blip r:embed="rId2"/>
          <a:stretch>
            <a:fillRect/>
          </a:stretch>
        </p:blipFill>
        <p:spPr>
          <a:xfrm>
            <a:off x="611560" y="1412776"/>
            <a:ext cx="5086350" cy="2038350"/>
          </a:xfrm>
          <a:prstGeom prst="rect">
            <a:avLst/>
          </a:prstGeom>
        </p:spPr>
      </p:pic>
      <p:pic>
        <p:nvPicPr>
          <p:cNvPr id="6" name="Picture 5"/>
          <p:cNvPicPr>
            <a:picLocks noChangeAspect="1"/>
          </p:cNvPicPr>
          <p:nvPr/>
        </p:nvPicPr>
        <p:blipFill>
          <a:blip r:embed="rId3"/>
          <a:stretch>
            <a:fillRect/>
          </a:stretch>
        </p:blipFill>
        <p:spPr>
          <a:xfrm>
            <a:off x="5662091" y="1597546"/>
            <a:ext cx="3219450" cy="1952625"/>
          </a:xfrm>
          <a:prstGeom prst="rect">
            <a:avLst/>
          </a:prstGeom>
        </p:spPr>
      </p:pic>
      <p:pic>
        <p:nvPicPr>
          <p:cNvPr id="7" name="Picture 6"/>
          <p:cNvPicPr>
            <a:picLocks noChangeAspect="1"/>
          </p:cNvPicPr>
          <p:nvPr/>
        </p:nvPicPr>
        <p:blipFill>
          <a:blip r:embed="rId4"/>
          <a:stretch>
            <a:fillRect/>
          </a:stretch>
        </p:blipFill>
        <p:spPr>
          <a:xfrm>
            <a:off x="5086350" y="1129668"/>
            <a:ext cx="3981450" cy="695325"/>
          </a:xfrm>
          <a:prstGeom prst="rect">
            <a:avLst/>
          </a:prstGeom>
        </p:spPr>
      </p:pic>
    </p:spTree>
    <p:extLst>
      <p:ext uri="{BB962C8B-B14F-4D97-AF65-F5344CB8AC3E}">
        <p14:creationId xmlns:p14="http://schemas.microsoft.com/office/powerpoint/2010/main" val="164599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05051" y="1305802"/>
            <a:ext cx="2345880" cy="1332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Multiplier</a:t>
            </a:r>
          </a:p>
          <a:p>
            <a:pPr algn="ctr"/>
            <a:r>
              <a:rPr lang="en-US" sz="1400" dirty="0">
                <a:solidFill>
                  <a:schemeClr val="tx1"/>
                </a:solidFill>
              </a:rPr>
              <a:t>HMC448LC3B</a:t>
            </a:r>
          </a:p>
          <a:p>
            <a:pPr algn="ctr"/>
            <a:r>
              <a:rPr lang="en-US" sz="1400" dirty="0">
                <a:solidFill>
                  <a:schemeClr val="tx1"/>
                </a:solidFill>
              </a:rPr>
              <a:t>Input: 10-12.5GHz, -4~6dBm</a:t>
            </a:r>
          </a:p>
          <a:p>
            <a:pPr algn="ctr"/>
            <a:r>
              <a:rPr lang="en-US" sz="1400" dirty="0">
                <a:solidFill>
                  <a:schemeClr val="tx1"/>
                </a:solidFill>
              </a:rPr>
              <a:t>Output: 20-25GHz, 11dBm</a:t>
            </a:r>
          </a:p>
        </p:txBody>
      </p:sp>
      <p:sp>
        <p:nvSpPr>
          <p:cNvPr id="6" name="Rectangle 5"/>
          <p:cNvSpPr/>
          <p:nvPr/>
        </p:nvSpPr>
        <p:spPr>
          <a:xfrm>
            <a:off x="3910277" y="5620170"/>
            <a:ext cx="2664296" cy="1208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(Module) M9D-2065</a:t>
            </a:r>
          </a:p>
          <a:p>
            <a:pPr algn="ctr"/>
            <a:r>
              <a:rPr lang="en-US" sz="1400" dirty="0">
                <a:solidFill>
                  <a:schemeClr val="tx1"/>
                </a:solidFill>
              </a:rPr>
              <a:t>RF 20-65GHz</a:t>
            </a:r>
          </a:p>
          <a:p>
            <a:pPr algn="ctr"/>
            <a:r>
              <a:rPr lang="en-US" sz="1400" dirty="0">
                <a:solidFill>
                  <a:schemeClr val="tx1"/>
                </a:solidFill>
              </a:rPr>
              <a:t>LO 5-30 GHz, 18-21dBm</a:t>
            </a:r>
          </a:p>
          <a:p>
            <a:pPr algn="ctr"/>
            <a:r>
              <a:rPr lang="en-US" sz="1400" dirty="0">
                <a:solidFill>
                  <a:schemeClr val="tx1"/>
                </a:solidFill>
              </a:rPr>
              <a:t>IF 1-22GHz</a:t>
            </a:r>
          </a:p>
          <a:p>
            <a:pPr algn="ctr"/>
            <a:r>
              <a:rPr lang="en-US" sz="1400" dirty="0">
                <a:solidFill>
                  <a:schemeClr val="tx1"/>
                </a:solidFill>
              </a:rPr>
              <a:t>12 dB Typical Conversion Loss</a:t>
            </a:r>
          </a:p>
        </p:txBody>
      </p:sp>
      <p:sp>
        <p:nvSpPr>
          <p:cNvPr id="25" name="TextBox 24"/>
          <p:cNvSpPr txBox="1"/>
          <p:nvPr/>
        </p:nvSpPr>
        <p:spPr>
          <a:xfrm>
            <a:off x="5677806" y="5250838"/>
            <a:ext cx="490867" cy="369332"/>
          </a:xfrm>
          <a:prstGeom prst="rect">
            <a:avLst/>
          </a:prstGeom>
          <a:noFill/>
        </p:spPr>
        <p:txBody>
          <a:bodyPr wrap="square" rtlCol="0">
            <a:spAutoFit/>
          </a:bodyPr>
          <a:lstStyle/>
          <a:p>
            <a:r>
              <a:rPr lang="en-US" dirty="0"/>
              <a:t>LO</a:t>
            </a:r>
          </a:p>
        </p:txBody>
      </p:sp>
      <p:sp>
        <p:nvSpPr>
          <p:cNvPr id="41" name="Rectangle 40"/>
          <p:cNvSpPr/>
          <p:nvPr/>
        </p:nvSpPr>
        <p:spPr>
          <a:xfrm>
            <a:off x="4593937" y="1434959"/>
            <a:ext cx="2167738" cy="1074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Lowpass Filter</a:t>
            </a:r>
          </a:p>
          <a:p>
            <a:pPr algn="ctr"/>
            <a:r>
              <a:rPr lang="en-US" sz="1400" dirty="0">
                <a:solidFill>
                  <a:schemeClr val="tx1"/>
                </a:solidFill>
              </a:rPr>
              <a:t>XLF-123+</a:t>
            </a:r>
          </a:p>
          <a:p>
            <a:pPr algn="ctr"/>
            <a:r>
              <a:rPr lang="en-US" sz="1400" dirty="0">
                <a:solidFill>
                  <a:schemeClr val="tx1"/>
                </a:solidFill>
              </a:rPr>
              <a:t>DC to 15 GHz (cutoff)</a:t>
            </a:r>
          </a:p>
          <a:p>
            <a:pPr algn="ctr"/>
            <a:r>
              <a:rPr lang="en-US" sz="1400" dirty="0">
                <a:solidFill>
                  <a:schemeClr val="tx1"/>
                </a:solidFill>
              </a:rPr>
              <a:t>Passband loss: &lt;3 dB</a:t>
            </a:r>
          </a:p>
          <a:p>
            <a:pPr algn="ctr"/>
            <a:r>
              <a:rPr lang="en-US" sz="1400" dirty="0">
                <a:solidFill>
                  <a:schemeClr val="tx1"/>
                </a:solidFill>
              </a:rPr>
              <a:t>Stopband loss: &gt;14 dB</a:t>
            </a:r>
          </a:p>
        </p:txBody>
      </p:sp>
      <p:sp>
        <p:nvSpPr>
          <p:cNvPr id="39" name="Rectangle 38"/>
          <p:cNvSpPr/>
          <p:nvPr/>
        </p:nvSpPr>
        <p:spPr>
          <a:xfrm>
            <a:off x="7547166" y="3590605"/>
            <a:ext cx="1261650" cy="1066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Self designed bandpass filter</a:t>
            </a:r>
          </a:p>
        </p:txBody>
      </p:sp>
      <p:sp>
        <p:nvSpPr>
          <p:cNvPr id="65" name="Rectangle 64"/>
          <p:cNvSpPr/>
          <p:nvPr/>
        </p:nvSpPr>
        <p:spPr>
          <a:xfrm>
            <a:off x="0" y="1398452"/>
            <a:ext cx="2062809" cy="11473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Amplifier</a:t>
            </a:r>
          </a:p>
          <a:p>
            <a:pPr algn="ctr"/>
            <a:r>
              <a:rPr lang="en-US" sz="1400" dirty="0">
                <a:solidFill>
                  <a:schemeClr val="tx1"/>
                </a:solidFill>
              </a:rPr>
              <a:t>AVA-183A+</a:t>
            </a:r>
          </a:p>
          <a:p>
            <a:pPr algn="ctr"/>
            <a:r>
              <a:rPr lang="en-US" sz="1400" dirty="0">
                <a:solidFill>
                  <a:schemeClr val="tx1"/>
                </a:solidFill>
              </a:rPr>
              <a:t>5-18GHz</a:t>
            </a:r>
          </a:p>
          <a:p>
            <a:pPr algn="ctr"/>
            <a:r>
              <a:rPr lang="en-US" sz="1400" dirty="0">
                <a:solidFill>
                  <a:schemeClr val="tx1"/>
                </a:solidFill>
              </a:rPr>
              <a:t>Gain: 14dB</a:t>
            </a:r>
          </a:p>
          <a:p>
            <a:pPr algn="ctr"/>
            <a:r>
              <a:rPr lang="en-US" sz="1400" dirty="0">
                <a:solidFill>
                  <a:schemeClr val="tx1"/>
                </a:solidFill>
              </a:rPr>
              <a:t>1dB compression: 19dBm</a:t>
            </a:r>
          </a:p>
        </p:txBody>
      </p:sp>
      <p:sp>
        <p:nvSpPr>
          <p:cNvPr id="36" name="Rectangle 35"/>
          <p:cNvSpPr/>
          <p:nvPr/>
        </p:nvSpPr>
        <p:spPr>
          <a:xfrm>
            <a:off x="2398973" y="3287972"/>
            <a:ext cx="2035172" cy="1691229"/>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[Mini circuit] Amplifier</a:t>
            </a:r>
          </a:p>
          <a:p>
            <a:pPr algn="ctr"/>
            <a:r>
              <a:rPr lang="en-US" sz="1400" dirty="0">
                <a:solidFill>
                  <a:schemeClr val="tx1"/>
                </a:solidFill>
              </a:rPr>
              <a:t>AVM-273HP+</a:t>
            </a:r>
          </a:p>
          <a:p>
            <a:pPr algn="ctr"/>
            <a:r>
              <a:rPr lang="en-US" sz="1400" dirty="0">
                <a:solidFill>
                  <a:schemeClr val="tx1"/>
                </a:solidFill>
              </a:rPr>
              <a:t>13-26.5GHz</a:t>
            </a:r>
          </a:p>
          <a:p>
            <a:pPr algn="ctr"/>
            <a:r>
              <a:rPr lang="en-US" sz="1400" dirty="0">
                <a:solidFill>
                  <a:schemeClr val="tx1"/>
                </a:solidFill>
              </a:rPr>
              <a:t>Gain: 14dB</a:t>
            </a:r>
          </a:p>
          <a:p>
            <a:pPr algn="ctr"/>
            <a:r>
              <a:rPr lang="en-US" sz="1400" dirty="0">
                <a:solidFill>
                  <a:schemeClr val="tx1"/>
                </a:solidFill>
              </a:rPr>
              <a:t>P1dB : 26.5 </a:t>
            </a:r>
            <a:r>
              <a:rPr lang="en-US" sz="1400" dirty="0" err="1">
                <a:solidFill>
                  <a:schemeClr val="tx1"/>
                </a:solidFill>
              </a:rPr>
              <a:t>dBm</a:t>
            </a:r>
            <a:r>
              <a:rPr lang="en-US" sz="1400" dirty="0">
                <a:solidFill>
                  <a:schemeClr val="tx1"/>
                </a:solidFill>
              </a:rPr>
              <a:t> </a:t>
            </a:r>
          </a:p>
          <a:p>
            <a:pPr algn="ctr"/>
            <a:r>
              <a:rPr lang="en-US" sz="1400" dirty="0">
                <a:solidFill>
                  <a:schemeClr val="tx1"/>
                </a:solidFill>
              </a:rPr>
              <a:t>Unit price $27.95 </a:t>
            </a:r>
            <a:r>
              <a:rPr lang="en-US" sz="1400" dirty="0">
                <a:solidFill>
                  <a:srgbClr val="7030A0"/>
                </a:solidFill>
              </a:rPr>
              <a:t>(Minimal number:10) </a:t>
            </a:r>
          </a:p>
          <a:p>
            <a:pPr algn="ctr"/>
            <a:r>
              <a:rPr lang="en-US" sz="1400" dirty="0">
                <a:solidFill>
                  <a:srgbClr val="7030A0"/>
                </a:solidFill>
              </a:rPr>
              <a:t>Bias sequence is needed</a:t>
            </a:r>
          </a:p>
        </p:txBody>
      </p:sp>
      <p:sp>
        <p:nvSpPr>
          <p:cNvPr id="42" name="Rectangle 41"/>
          <p:cNvSpPr/>
          <p:nvPr/>
        </p:nvSpPr>
        <p:spPr>
          <a:xfrm>
            <a:off x="4860032" y="3269840"/>
            <a:ext cx="2035172" cy="1691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[Analog] Amplifier</a:t>
            </a:r>
          </a:p>
          <a:p>
            <a:pPr algn="ctr"/>
            <a:r>
              <a:rPr lang="en-US" sz="1400" dirty="0">
                <a:solidFill>
                  <a:schemeClr val="tx1"/>
                </a:solidFill>
              </a:rPr>
              <a:t>HMC499LC4</a:t>
            </a:r>
          </a:p>
          <a:p>
            <a:pPr algn="ctr"/>
            <a:r>
              <a:rPr lang="en-US" sz="1400" dirty="0">
                <a:solidFill>
                  <a:schemeClr val="tx1"/>
                </a:solidFill>
              </a:rPr>
              <a:t>17-24GHz</a:t>
            </a:r>
          </a:p>
          <a:p>
            <a:pPr algn="ctr"/>
            <a:r>
              <a:rPr lang="en-US" sz="1400" dirty="0">
                <a:solidFill>
                  <a:schemeClr val="tx1"/>
                </a:solidFill>
              </a:rPr>
              <a:t>Gain: 22dB</a:t>
            </a:r>
          </a:p>
          <a:p>
            <a:pPr algn="ctr"/>
            <a:r>
              <a:rPr lang="en-US" sz="1400" dirty="0">
                <a:solidFill>
                  <a:schemeClr val="tx1"/>
                </a:solidFill>
              </a:rPr>
              <a:t>P1dB: &gt;22dBm</a:t>
            </a:r>
          </a:p>
          <a:p>
            <a:pPr algn="ctr"/>
            <a:r>
              <a:rPr lang="en-US" sz="1400" dirty="0">
                <a:solidFill>
                  <a:schemeClr val="tx1"/>
                </a:solidFill>
              </a:rPr>
              <a:t>Unit price $62.62 (Minimal number:1) </a:t>
            </a:r>
          </a:p>
        </p:txBody>
      </p:sp>
      <p:sp>
        <p:nvSpPr>
          <p:cNvPr id="43" name="Rectangle 42"/>
          <p:cNvSpPr/>
          <p:nvPr/>
        </p:nvSpPr>
        <p:spPr>
          <a:xfrm>
            <a:off x="2238752" y="1434959"/>
            <a:ext cx="2167738" cy="1074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Highpass</a:t>
            </a:r>
            <a:r>
              <a:rPr lang="en-US" sz="1400" dirty="0">
                <a:solidFill>
                  <a:schemeClr val="tx1"/>
                </a:solidFill>
              </a:rPr>
              <a:t> Filter</a:t>
            </a:r>
          </a:p>
          <a:p>
            <a:pPr algn="ctr"/>
            <a:r>
              <a:rPr lang="en-US" sz="1400" dirty="0">
                <a:solidFill>
                  <a:schemeClr val="tx1"/>
                </a:solidFill>
              </a:rPr>
              <a:t>XHF2-1162+</a:t>
            </a:r>
          </a:p>
          <a:p>
            <a:pPr algn="ctr"/>
            <a:r>
              <a:rPr lang="en-US" sz="1400" dirty="0">
                <a:solidFill>
                  <a:schemeClr val="tx1"/>
                </a:solidFill>
              </a:rPr>
              <a:t>10.4(cut-off) to 30GHz</a:t>
            </a:r>
          </a:p>
          <a:p>
            <a:pPr algn="ctr"/>
            <a:r>
              <a:rPr lang="en-US" sz="1400" dirty="0">
                <a:solidFill>
                  <a:schemeClr val="tx1"/>
                </a:solidFill>
              </a:rPr>
              <a:t>Passband loss: &lt;3 dB</a:t>
            </a:r>
          </a:p>
          <a:p>
            <a:pPr algn="ctr"/>
            <a:r>
              <a:rPr lang="en-US" sz="1400" dirty="0">
                <a:solidFill>
                  <a:schemeClr val="tx1"/>
                </a:solidFill>
              </a:rPr>
              <a:t>Stopband loss: &gt;12 dB </a:t>
            </a:r>
          </a:p>
        </p:txBody>
      </p:sp>
      <p:sp>
        <p:nvSpPr>
          <p:cNvPr id="17" name="TextBox 16"/>
          <p:cNvSpPr txBox="1"/>
          <p:nvPr/>
        </p:nvSpPr>
        <p:spPr>
          <a:xfrm>
            <a:off x="4434145" y="3861266"/>
            <a:ext cx="425887" cy="369332"/>
          </a:xfrm>
          <a:prstGeom prst="rect">
            <a:avLst/>
          </a:prstGeom>
          <a:noFill/>
        </p:spPr>
        <p:txBody>
          <a:bodyPr wrap="square" rtlCol="0">
            <a:spAutoFit/>
          </a:bodyPr>
          <a:lstStyle/>
          <a:p>
            <a:r>
              <a:rPr lang="en-US" dirty="0"/>
              <a:t>or</a:t>
            </a:r>
          </a:p>
        </p:txBody>
      </p:sp>
      <p:sp>
        <p:nvSpPr>
          <p:cNvPr id="48" name="Rectangle 47"/>
          <p:cNvSpPr/>
          <p:nvPr/>
        </p:nvSpPr>
        <p:spPr>
          <a:xfrm>
            <a:off x="6376383" y="23090"/>
            <a:ext cx="2757273" cy="1071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ADF5355 Board</a:t>
            </a:r>
          </a:p>
          <a:p>
            <a:pPr algn="ctr"/>
            <a:r>
              <a:rPr lang="en-US" sz="1400" dirty="0">
                <a:solidFill>
                  <a:schemeClr val="tx1"/>
                </a:solidFill>
              </a:rPr>
              <a:t>RF output B:6.8-13.6GHz</a:t>
            </a:r>
          </a:p>
          <a:p>
            <a:pPr algn="ctr"/>
            <a:r>
              <a:rPr lang="en-US" sz="1400" dirty="0">
                <a:solidFill>
                  <a:schemeClr val="tx1"/>
                </a:solidFill>
              </a:rPr>
              <a:t>Fixed at 12 GHz (for example)</a:t>
            </a:r>
          </a:p>
          <a:p>
            <a:pPr algn="ctr"/>
            <a:r>
              <a:rPr lang="en-US" sz="1400" dirty="0">
                <a:solidFill>
                  <a:schemeClr val="tx1"/>
                </a:solidFill>
              </a:rPr>
              <a:t>Typical output power: -5dBm (measured by ourselves)</a:t>
            </a:r>
          </a:p>
        </p:txBody>
      </p:sp>
      <p:cxnSp>
        <p:nvCxnSpPr>
          <p:cNvPr id="24" name="Straight Arrow Connector 23"/>
          <p:cNvCxnSpPr/>
          <p:nvPr/>
        </p:nvCxnSpPr>
        <p:spPr>
          <a:xfrm>
            <a:off x="-457056" y="1972141"/>
            <a:ext cx="457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65" idx="3"/>
            <a:endCxn id="43" idx="1"/>
          </p:cNvCxnSpPr>
          <p:nvPr/>
        </p:nvCxnSpPr>
        <p:spPr>
          <a:xfrm>
            <a:off x="2062809" y="1972141"/>
            <a:ext cx="175943"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43" idx="3"/>
            <a:endCxn id="41" idx="1"/>
          </p:cNvCxnSpPr>
          <p:nvPr/>
        </p:nvCxnSpPr>
        <p:spPr>
          <a:xfrm>
            <a:off x="4406490" y="1972144"/>
            <a:ext cx="1874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41" idx="3"/>
            <a:endCxn id="4" idx="1"/>
          </p:cNvCxnSpPr>
          <p:nvPr/>
        </p:nvCxnSpPr>
        <p:spPr>
          <a:xfrm flipV="1">
            <a:off x="6761675" y="1972142"/>
            <a:ext cx="243376"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 idx="2"/>
            <a:endCxn id="39" idx="0"/>
          </p:cNvCxnSpPr>
          <p:nvPr/>
        </p:nvCxnSpPr>
        <p:spPr>
          <a:xfrm>
            <a:off x="8177991" y="2638482"/>
            <a:ext cx="0" cy="95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39" idx="1"/>
            <a:endCxn id="42" idx="3"/>
          </p:cNvCxnSpPr>
          <p:nvPr/>
        </p:nvCxnSpPr>
        <p:spPr>
          <a:xfrm flipH="1" flipV="1">
            <a:off x="6895204" y="4115455"/>
            <a:ext cx="651962" cy="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Elbow Connector 54"/>
          <p:cNvCxnSpPr>
            <a:stCxn id="42" idx="2"/>
            <a:endCxn id="6" idx="0"/>
          </p:cNvCxnSpPr>
          <p:nvPr/>
        </p:nvCxnSpPr>
        <p:spPr>
          <a:xfrm rot="5400000">
            <a:off x="5230472" y="4973023"/>
            <a:ext cx="659101" cy="6351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9348732" y="1111793"/>
            <a:ext cx="2133837" cy="646331"/>
          </a:xfrm>
          <a:prstGeom prst="rect">
            <a:avLst/>
          </a:prstGeom>
          <a:noFill/>
        </p:spPr>
        <p:txBody>
          <a:bodyPr wrap="square" rtlCol="0">
            <a:spAutoFit/>
          </a:bodyPr>
          <a:lstStyle/>
          <a:p>
            <a:r>
              <a:rPr lang="en-US" dirty="0">
                <a:solidFill>
                  <a:srgbClr val="7030A0"/>
                </a:solidFill>
              </a:rPr>
              <a:t>Unit price: $56.37</a:t>
            </a:r>
          </a:p>
          <a:p>
            <a:r>
              <a:rPr lang="en-US" dirty="0">
                <a:solidFill>
                  <a:srgbClr val="7030A0"/>
                </a:solidFill>
              </a:rPr>
              <a:t>Minimal quantity: 1</a:t>
            </a:r>
          </a:p>
        </p:txBody>
      </p:sp>
      <p:sp>
        <p:nvSpPr>
          <p:cNvPr id="63" name="TextBox 62"/>
          <p:cNvSpPr txBox="1"/>
          <p:nvPr/>
        </p:nvSpPr>
        <p:spPr>
          <a:xfrm>
            <a:off x="8520954" y="2368225"/>
            <a:ext cx="3653609" cy="1477328"/>
          </a:xfrm>
          <a:prstGeom prst="rect">
            <a:avLst/>
          </a:prstGeom>
          <a:noFill/>
        </p:spPr>
        <p:txBody>
          <a:bodyPr wrap="square" rtlCol="0">
            <a:spAutoFit/>
          </a:bodyPr>
          <a:lstStyle/>
          <a:p>
            <a:r>
              <a:rPr lang="en-US" dirty="0"/>
              <a:t>Advantage: </a:t>
            </a:r>
          </a:p>
          <a:p>
            <a:r>
              <a:rPr lang="en-US" dirty="0"/>
              <a:t>1) The frequency range is narrow, possible to get rid of some harmonics </a:t>
            </a:r>
          </a:p>
          <a:p>
            <a:r>
              <a:rPr lang="en-US" dirty="0"/>
              <a:t>2)Active component, the output power is high.  </a:t>
            </a:r>
          </a:p>
        </p:txBody>
      </p:sp>
      <p:sp>
        <p:nvSpPr>
          <p:cNvPr id="64" name="Rectangle 63"/>
          <p:cNvSpPr/>
          <p:nvPr/>
        </p:nvSpPr>
        <p:spPr>
          <a:xfrm>
            <a:off x="9327176" y="1969536"/>
            <a:ext cx="2701381" cy="430887"/>
          </a:xfrm>
          <a:prstGeom prst="rect">
            <a:avLst/>
          </a:prstGeom>
        </p:spPr>
        <p:txBody>
          <a:bodyPr wrap="none">
            <a:spAutoFit/>
          </a:bodyPr>
          <a:lstStyle/>
          <a:p>
            <a:r>
              <a:rPr lang="fr-FR" sz="1100" dirty="0" err="1">
                <a:latin typeface="HelveticaLTStd-Roman"/>
              </a:rPr>
              <a:t>RoHS</a:t>
            </a:r>
            <a:r>
              <a:rPr lang="fr-FR" sz="1100" dirty="0">
                <a:latin typeface="HelveticaLTStd-Roman"/>
              </a:rPr>
              <a:t> </a:t>
            </a:r>
            <a:r>
              <a:rPr lang="fr-FR" sz="1100" dirty="0" err="1">
                <a:latin typeface="HelveticaLTStd-Roman"/>
              </a:rPr>
              <a:t>Compliant</a:t>
            </a:r>
            <a:r>
              <a:rPr lang="fr-FR" sz="1100" dirty="0">
                <a:latin typeface="HelveticaLTStd-Roman"/>
              </a:rPr>
              <a:t> 3x3 mm SMT Package</a:t>
            </a:r>
          </a:p>
          <a:p>
            <a:r>
              <a:rPr lang="fr-FR" sz="1100" dirty="0">
                <a:latin typeface="HelveticaLTStd-Roman"/>
              </a:rPr>
              <a:t>Power </a:t>
            </a:r>
            <a:r>
              <a:rPr lang="fr-FR" sz="1100" dirty="0" err="1">
                <a:latin typeface="HelveticaLTStd-Roman"/>
              </a:rPr>
              <a:t>supply</a:t>
            </a:r>
            <a:r>
              <a:rPr lang="fr-FR" sz="1100" dirty="0">
                <a:latin typeface="HelveticaLTStd-Roman"/>
              </a:rPr>
              <a:t>: +5V</a:t>
            </a:r>
            <a:endParaRPr lang="en-US" sz="1100" dirty="0"/>
          </a:p>
        </p:txBody>
      </p:sp>
      <p:sp>
        <p:nvSpPr>
          <p:cNvPr id="71" name="Rectangle 70"/>
          <p:cNvSpPr/>
          <p:nvPr/>
        </p:nvSpPr>
        <p:spPr>
          <a:xfrm>
            <a:off x="-319287" y="2629185"/>
            <a:ext cx="2701381" cy="430887"/>
          </a:xfrm>
          <a:prstGeom prst="rect">
            <a:avLst/>
          </a:prstGeom>
        </p:spPr>
        <p:txBody>
          <a:bodyPr wrap="none">
            <a:spAutoFit/>
          </a:bodyPr>
          <a:lstStyle/>
          <a:p>
            <a:r>
              <a:rPr lang="fr-FR" sz="1100" dirty="0" err="1">
                <a:latin typeface="HelveticaLTStd-Roman"/>
              </a:rPr>
              <a:t>RoHS</a:t>
            </a:r>
            <a:r>
              <a:rPr lang="fr-FR" sz="1100" dirty="0">
                <a:latin typeface="HelveticaLTStd-Roman"/>
              </a:rPr>
              <a:t> </a:t>
            </a:r>
            <a:r>
              <a:rPr lang="fr-FR" sz="1100" dirty="0" err="1">
                <a:latin typeface="HelveticaLTStd-Roman"/>
              </a:rPr>
              <a:t>Compliant</a:t>
            </a:r>
            <a:r>
              <a:rPr lang="fr-FR" sz="1100" dirty="0">
                <a:latin typeface="HelveticaLTStd-Roman"/>
              </a:rPr>
              <a:t> 3x3 mm SMT Package</a:t>
            </a:r>
          </a:p>
          <a:p>
            <a:r>
              <a:rPr lang="fr-FR" sz="1100" dirty="0">
                <a:latin typeface="HelveticaLTStd-Roman"/>
              </a:rPr>
              <a:t>Power </a:t>
            </a:r>
            <a:r>
              <a:rPr lang="fr-FR" sz="1100" dirty="0" err="1">
                <a:latin typeface="HelveticaLTStd-Roman"/>
              </a:rPr>
              <a:t>supply</a:t>
            </a:r>
            <a:r>
              <a:rPr lang="fr-FR" sz="1100" dirty="0">
                <a:latin typeface="HelveticaLTStd-Roman"/>
              </a:rPr>
              <a:t>: +5V</a:t>
            </a:r>
            <a:endParaRPr lang="en-US" sz="1100" dirty="0"/>
          </a:p>
        </p:txBody>
      </p:sp>
      <p:pic>
        <p:nvPicPr>
          <p:cNvPr id="67" name="Picture 66"/>
          <p:cNvPicPr>
            <a:picLocks noChangeAspect="1"/>
          </p:cNvPicPr>
          <p:nvPr/>
        </p:nvPicPr>
        <p:blipFill>
          <a:blip r:embed="rId2"/>
          <a:stretch>
            <a:fillRect/>
          </a:stretch>
        </p:blipFill>
        <p:spPr>
          <a:xfrm>
            <a:off x="217209" y="3022395"/>
            <a:ext cx="1490077" cy="974712"/>
          </a:xfrm>
          <a:prstGeom prst="rect">
            <a:avLst/>
          </a:prstGeom>
        </p:spPr>
      </p:pic>
      <p:pic>
        <p:nvPicPr>
          <p:cNvPr id="70" name="Picture 69"/>
          <p:cNvPicPr>
            <a:picLocks noChangeAspect="1"/>
          </p:cNvPicPr>
          <p:nvPr/>
        </p:nvPicPr>
        <p:blipFill>
          <a:blip r:embed="rId3"/>
          <a:stretch>
            <a:fillRect/>
          </a:stretch>
        </p:blipFill>
        <p:spPr>
          <a:xfrm>
            <a:off x="4954872" y="2610739"/>
            <a:ext cx="1369120" cy="609168"/>
          </a:xfrm>
          <a:prstGeom prst="rect">
            <a:avLst/>
          </a:prstGeom>
        </p:spPr>
      </p:pic>
      <p:pic>
        <p:nvPicPr>
          <p:cNvPr id="73" name="Picture 72"/>
          <p:cNvPicPr>
            <a:picLocks noChangeAspect="1"/>
          </p:cNvPicPr>
          <p:nvPr/>
        </p:nvPicPr>
        <p:blipFill>
          <a:blip r:embed="rId4"/>
          <a:stretch>
            <a:fillRect/>
          </a:stretch>
        </p:blipFill>
        <p:spPr>
          <a:xfrm>
            <a:off x="9468544" y="-410579"/>
            <a:ext cx="1510102" cy="1480564"/>
          </a:xfrm>
          <a:prstGeom prst="rect">
            <a:avLst/>
          </a:prstGeom>
        </p:spPr>
      </p:pic>
      <p:pic>
        <p:nvPicPr>
          <p:cNvPr id="75" name="Picture 74"/>
          <p:cNvPicPr>
            <a:picLocks noChangeAspect="1"/>
          </p:cNvPicPr>
          <p:nvPr/>
        </p:nvPicPr>
        <p:blipFill>
          <a:blip r:embed="rId5"/>
          <a:stretch>
            <a:fillRect/>
          </a:stretch>
        </p:blipFill>
        <p:spPr>
          <a:xfrm>
            <a:off x="6910239" y="4882623"/>
            <a:ext cx="1512222" cy="1475093"/>
          </a:xfrm>
          <a:prstGeom prst="rect">
            <a:avLst/>
          </a:prstGeom>
        </p:spPr>
      </p:pic>
      <p:pic>
        <p:nvPicPr>
          <p:cNvPr id="77" name="Picture 76"/>
          <p:cNvPicPr>
            <a:picLocks noChangeAspect="1"/>
          </p:cNvPicPr>
          <p:nvPr/>
        </p:nvPicPr>
        <p:blipFill>
          <a:blip r:embed="rId6"/>
          <a:stretch>
            <a:fillRect/>
          </a:stretch>
        </p:blipFill>
        <p:spPr>
          <a:xfrm>
            <a:off x="2723045" y="2559705"/>
            <a:ext cx="1368137" cy="693982"/>
          </a:xfrm>
          <a:prstGeom prst="rect">
            <a:avLst/>
          </a:prstGeom>
        </p:spPr>
      </p:pic>
      <p:sp>
        <p:nvSpPr>
          <p:cNvPr id="78" name="TextBox 77"/>
          <p:cNvSpPr txBox="1"/>
          <p:nvPr/>
        </p:nvSpPr>
        <p:spPr>
          <a:xfrm>
            <a:off x="5287589" y="4727617"/>
            <a:ext cx="1933596" cy="523220"/>
          </a:xfrm>
          <a:prstGeom prst="rect">
            <a:avLst/>
          </a:prstGeom>
          <a:noFill/>
        </p:spPr>
        <p:txBody>
          <a:bodyPr wrap="square" rtlCol="0">
            <a:spAutoFit/>
          </a:bodyPr>
          <a:lstStyle/>
          <a:p>
            <a:r>
              <a:rPr lang="en-US" sz="1400" dirty="0">
                <a:solidFill>
                  <a:srgbClr val="7030A0"/>
                </a:solidFill>
              </a:rPr>
              <a:t>Supply voltage +5 V</a:t>
            </a:r>
          </a:p>
          <a:p>
            <a:r>
              <a:rPr lang="en-US" sz="1400" dirty="0">
                <a:solidFill>
                  <a:srgbClr val="7030A0"/>
                </a:solidFill>
              </a:rPr>
              <a:t>Negative bias: -2 ~0V</a:t>
            </a:r>
          </a:p>
        </p:txBody>
      </p:sp>
      <p:sp>
        <p:nvSpPr>
          <p:cNvPr id="79" name="TextBox 78"/>
          <p:cNvSpPr txBox="1"/>
          <p:nvPr/>
        </p:nvSpPr>
        <p:spPr>
          <a:xfrm>
            <a:off x="-516200" y="178288"/>
            <a:ext cx="3360582" cy="1477328"/>
          </a:xfrm>
          <a:prstGeom prst="rect">
            <a:avLst/>
          </a:prstGeom>
          <a:noFill/>
        </p:spPr>
        <p:txBody>
          <a:bodyPr wrap="square" rtlCol="0">
            <a:spAutoFit/>
          </a:bodyPr>
          <a:lstStyle/>
          <a:p>
            <a:r>
              <a:rPr lang="en-US" dirty="0"/>
              <a:t>We don’t have many choices from mini-circuit. This amplifier works for frequency higher than 5 GHz should be better than those work from DC.</a:t>
            </a:r>
          </a:p>
        </p:txBody>
      </p:sp>
      <p:sp>
        <p:nvSpPr>
          <p:cNvPr id="80" name="TextBox 79"/>
          <p:cNvSpPr txBox="1"/>
          <p:nvPr/>
        </p:nvSpPr>
        <p:spPr>
          <a:xfrm>
            <a:off x="3233258" y="746819"/>
            <a:ext cx="2935415" cy="646331"/>
          </a:xfrm>
          <a:prstGeom prst="rect">
            <a:avLst/>
          </a:prstGeom>
          <a:noFill/>
        </p:spPr>
        <p:txBody>
          <a:bodyPr wrap="square" rtlCol="0">
            <a:spAutoFit/>
          </a:bodyPr>
          <a:lstStyle/>
          <a:p>
            <a:r>
              <a:rPr lang="en-US" dirty="0"/>
              <a:t>No suitable bandpass filter from Mini circuit</a:t>
            </a:r>
          </a:p>
        </p:txBody>
      </p:sp>
      <p:pic>
        <p:nvPicPr>
          <p:cNvPr id="81" name="Picture 80"/>
          <p:cNvPicPr>
            <a:picLocks noChangeAspect="1"/>
          </p:cNvPicPr>
          <p:nvPr/>
        </p:nvPicPr>
        <p:blipFill>
          <a:blip r:embed="rId7"/>
          <a:stretch>
            <a:fillRect/>
          </a:stretch>
        </p:blipFill>
        <p:spPr>
          <a:xfrm>
            <a:off x="1364689" y="5134601"/>
            <a:ext cx="2437746" cy="1742416"/>
          </a:xfrm>
          <a:prstGeom prst="rect">
            <a:avLst/>
          </a:prstGeom>
        </p:spPr>
      </p:pic>
      <p:sp>
        <p:nvSpPr>
          <p:cNvPr id="82" name="TextBox 81"/>
          <p:cNvSpPr txBox="1"/>
          <p:nvPr/>
        </p:nvSpPr>
        <p:spPr>
          <a:xfrm>
            <a:off x="8878665" y="4090290"/>
            <a:ext cx="2603904" cy="923330"/>
          </a:xfrm>
          <a:prstGeom prst="rect">
            <a:avLst/>
          </a:prstGeom>
          <a:noFill/>
        </p:spPr>
        <p:txBody>
          <a:bodyPr wrap="square" rtlCol="0">
            <a:spAutoFit/>
          </a:bodyPr>
          <a:lstStyle/>
          <a:p>
            <a:r>
              <a:rPr lang="en-US" dirty="0"/>
              <a:t>Frequency goes up to 20 GHz, there is no suitable filter from Mini circuit.  </a:t>
            </a:r>
          </a:p>
        </p:txBody>
      </p:sp>
      <p:sp>
        <p:nvSpPr>
          <p:cNvPr id="85" name="TextBox 84"/>
          <p:cNvSpPr txBox="1"/>
          <p:nvPr/>
        </p:nvSpPr>
        <p:spPr>
          <a:xfrm>
            <a:off x="0" y="6848879"/>
            <a:ext cx="9494757" cy="646331"/>
          </a:xfrm>
          <a:prstGeom prst="rect">
            <a:avLst/>
          </a:prstGeom>
          <a:noFill/>
        </p:spPr>
        <p:txBody>
          <a:bodyPr wrap="square" rtlCol="0">
            <a:spAutoFit/>
          </a:bodyPr>
          <a:lstStyle/>
          <a:p>
            <a:r>
              <a:rPr lang="en-US" dirty="0"/>
              <a:t>In this design, the multiplier comes from Analog, we think it is suitable. The mini circuit have two similar products but their minimal purchase quantity is 20 and no free sampler can be applied.</a:t>
            </a:r>
          </a:p>
        </p:txBody>
      </p:sp>
      <p:sp>
        <p:nvSpPr>
          <p:cNvPr id="2" name="Rectangle 1"/>
          <p:cNvSpPr/>
          <p:nvPr/>
        </p:nvSpPr>
        <p:spPr>
          <a:xfrm>
            <a:off x="-1242859" y="1630765"/>
            <a:ext cx="1729961" cy="369332"/>
          </a:xfrm>
          <a:prstGeom prst="rect">
            <a:avLst/>
          </a:prstGeom>
        </p:spPr>
        <p:txBody>
          <a:bodyPr wrap="none">
            <a:spAutoFit/>
          </a:bodyPr>
          <a:lstStyle/>
          <a:p>
            <a:pPr algn="ctr"/>
            <a:r>
              <a:rPr lang="en-US" dirty="0"/>
              <a:t>ADF5355 Board</a:t>
            </a:r>
          </a:p>
        </p:txBody>
      </p:sp>
    </p:spTree>
    <p:extLst>
      <p:ext uri="{BB962C8B-B14F-4D97-AF65-F5344CB8AC3E}">
        <p14:creationId xmlns:p14="http://schemas.microsoft.com/office/powerpoint/2010/main" val="22404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15</a:t>
            </a:fld>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007850246"/>
              </p:ext>
            </p:extLst>
          </p:nvPr>
        </p:nvGraphicFramePr>
        <p:xfrm>
          <a:off x="164397" y="1008771"/>
          <a:ext cx="8812088" cy="4516120"/>
        </p:xfrm>
        <a:graphic>
          <a:graphicData uri="http://schemas.openxmlformats.org/drawingml/2006/table">
            <a:tbl>
              <a:tblPr firstRow="1" bandRow="1">
                <a:tableStyleId>{5C22544A-7EE6-4342-B048-85BDC9FD1C3A}</a:tableStyleId>
              </a:tblPr>
              <a:tblGrid>
                <a:gridCol w="3448385">
                  <a:extLst>
                    <a:ext uri="{9D8B030D-6E8A-4147-A177-3AD203B41FA5}">
                      <a16:colId xmlns:a16="http://schemas.microsoft.com/office/drawing/2014/main" val="20000"/>
                    </a:ext>
                  </a:extLst>
                </a:gridCol>
                <a:gridCol w="1461715">
                  <a:extLst>
                    <a:ext uri="{9D8B030D-6E8A-4147-A177-3AD203B41FA5}">
                      <a16:colId xmlns:a16="http://schemas.microsoft.com/office/drawing/2014/main" val="20001"/>
                    </a:ext>
                  </a:extLst>
                </a:gridCol>
                <a:gridCol w="1634629">
                  <a:extLst>
                    <a:ext uri="{9D8B030D-6E8A-4147-A177-3AD203B41FA5}">
                      <a16:colId xmlns:a16="http://schemas.microsoft.com/office/drawing/2014/main" val="20002"/>
                    </a:ext>
                  </a:extLst>
                </a:gridCol>
                <a:gridCol w="2267359">
                  <a:extLst>
                    <a:ext uri="{9D8B030D-6E8A-4147-A177-3AD203B41FA5}">
                      <a16:colId xmlns:a16="http://schemas.microsoft.com/office/drawing/2014/main" val="20003"/>
                    </a:ext>
                  </a:extLst>
                </a:gridCol>
              </a:tblGrid>
              <a:tr h="370840">
                <a:tc>
                  <a:txBody>
                    <a:bodyPr/>
                    <a:lstStyle/>
                    <a:p>
                      <a:r>
                        <a:rPr lang="en-US" dirty="0"/>
                        <a:t>Component</a:t>
                      </a:r>
                    </a:p>
                  </a:txBody>
                  <a:tcPr/>
                </a:tc>
                <a:tc>
                  <a:txBody>
                    <a:bodyPr/>
                    <a:lstStyle/>
                    <a:p>
                      <a:r>
                        <a:rPr lang="en-US" dirty="0"/>
                        <a:t>Unit price</a:t>
                      </a:r>
                    </a:p>
                  </a:txBody>
                  <a:tcPr/>
                </a:tc>
                <a:tc>
                  <a:txBody>
                    <a:bodyPr/>
                    <a:lstStyle/>
                    <a:p>
                      <a:r>
                        <a:rPr lang="en-US" dirty="0"/>
                        <a:t>number</a:t>
                      </a:r>
                    </a:p>
                  </a:txBody>
                  <a:tcPr/>
                </a:tc>
                <a:tc>
                  <a:txBody>
                    <a:bodyPr/>
                    <a:lstStyle/>
                    <a:p>
                      <a:r>
                        <a:rPr lang="en-US" dirty="0"/>
                        <a:t>Total price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amplifier:</a:t>
                      </a:r>
                      <a:r>
                        <a:rPr lang="en-US" baseline="0" dirty="0"/>
                        <a:t> </a:t>
                      </a:r>
                      <a:r>
                        <a:rPr lang="en-US" sz="1800" dirty="0">
                          <a:solidFill>
                            <a:schemeClr val="tx1"/>
                          </a:solidFill>
                        </a:rPr>
                        <a:t>AVA-183A+</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$8.95</a:t>
                      </a:r>
                    </a:p>
                  </a:txBody>
                  <a:tcPr/>
                </a:tc>
                <a:tc>
                  <a:txBody>
                    <a:bodyPr/>
                    <a:lstStyle/>
                    <a:p>
                      <a:r>
                        <a:rPr lang="en-US" dirty="0"/>
                        <a:t>minimal x10 </a:t>
                      </a:r>
                    </a:p>
                    <a:p>
                      <a:r>
                        <a:rPr lang="en-US" dirty="0"/>
                        <a:t>or EZ</a:t>
                      </a:r>
                    </a:p>
                  </a:txBody>
                  <a:tcPr/>
                </a:tc>
                <a:tc rowSpan="9">
                  <a:txBody>
                    <a:bodyP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TBD</a:t>
                      </a:r>
                    </a:p>
                  </a:txBody>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dirty="0" err="1"/>
                        <a:t>lowpass</a:t>
                      </a:r>
                      <a:r>
                        <a:rPr lang="en-US" baseline="0" dirty="0"/>
                        <a:t> filter:</a:t>
                      </a:r>
                      <a:r>
                        <a:rPr lang="en-US" sz="1800" dirty="0">
                          <a:solidFill>
                            <a:schemeClr val="tx1"/>
                          </a:solidFill>
                        </a:rPr>
                        <a:t>XLF-123+</a:t>
                      </a:r>
                    </a:p>
                    <a:p>
                      <a:endParaRPr lang="en-US"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$10.95</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10003"/>
                  </a:ext>
                </a:extLst>
              </a:tr>
              <a:tr h="370840">
                <a:tc>
                  <a:txBody>
                    <a:bodyPr/>
                    <a:lstStyle/>
                    <a:p>
                      <a:pPr algn="l"/>
                      <a:r>
                        <a:rPr lang="en-US" dirty="0"/>
                        <a:t>First </a:t>
                      </a:r>
                      <a:r>
                        <a:rPr lang="en-US" dirty="0" err="1"/>
                        <a:t>highpass</a:t>
                      </a:r>
                      <a:r>
                        <a:rPr lang="en-US" baseline="0" dirty="0"/>
                        <a:t> filter: </a:t>
                      </a:r>
                      <a:r>
                        <a:rPr lang="en-US" sz="1800" dirty="0">
                          <a:solidFill>
                            <a:schemeClr val="tx1"/>
                          </a:solidFill>
                        </a:rPr>
                        <a:t>XHF2-1162+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$11.95</a:t>
                      </a:r>
                    </a:p>
                  </a:txBody>
                  <a:tcPr/>
                </a:tc>
                <a:tc>
                  <a:txBody>
                    <a:bodyPr/>
                    <a:lstStyle/>
                    <a:p>
                      <a:r>
                        <a:rPr lang="en-US" dirty="0"/>
                        <a:t>minimal x20 </a:t>
                      </a:r>
                    </a:p>
                    <a:p>
                      <a:r>
                        <a:rPr lang="en-US" dirty="0"/>
                        <a:t>or EZ</a:t>
                      </a:r>
                    </a:p>
                  </a:txBody>
                  <a:tcPr/>
                </a:tc>
                <a:tc vMerge="1">
                  <a:txBody>
                    <a:bodyPr/>
                    <a:lstStyle/>
                    <a:p>
                      <a:endParaRPr lang="en-US" dirty="0"/>
                    </a:p>
                  </a:txBody>
                  <a:tcPr/>
                </a:tc>
                <a:extLst>
                  <a:ext uri="{0D108BD9-81ED-4DB2-BD59-A6C34878D82A}">
                    <a16:rowId xmlns:a16="http://schemas.microsoft.com/office/drawing/2014/main" val="10004"/>
                  </a:ext>
                </a:extLst>
              </a:tr>
              <a:tr h="370840">
                <a:tc>
                  <a:txBody>
                    <a:bodyPr/>
                    <a:lstStyle/>
                    <a:p>
                      <a:pPr algn="l"/>
                      <a:r>
                        <a:rPr lang="en-US" dirty="0"/>
                        <a:t>First multiplier</a:t>
                      </a:r>
                      <a:r>
                        <a:rPr lang="en-US" baseline="0" dirty="0"/>
                        <a:t>: </a:t>
                      </a:r>
                      <a:r>
                        <a:rPr lang="en-US" sz="1800" dirty="0">
                          <a:solidFill>
                            <a:schemeClr val="tx1"/>
                          </a:solidFill>
                        </a:rPr>
                        <a:t>HMC448LC3B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$48.48</a:t>
                      </a:r>
                    </a:p>
                  </a:txBody>
                  <a:tcPr/>
                </a:tc>
                <a:tc>
                  <a:txBody>
                    <a:bodyPr/>
                    <a:lstStyle/>
                    <a:p>
                      <a:r>
                        <a:rPr lang="en-US" dirty="0"/>
                        <a:t>x2</a:t>
                      </a:r>
                    </a:p>
                  </a:txBody>
                  <a:tcPr/>
                </a:tc>
                <a:tc vMerge="1">
                  <a:txBody>
                    <a:bodyPr/>
                    <a:lstStyle/>
                    <a:p>
                      <a:endParaRPr lang="en-US"/>
                    </a:p>
                  </a:txBody>
                  <a:tcPr/>
                </a:tc>
                <a:extLst>
                  <a:ext uri="{0D108BD9-81ED-4DB2-BD59-A6C34878D82A}">
                    <a16:rowId xmlns:a16="http://schemas.microsoft.com/office/drawing/2014/main" val="1467083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Second</a:t>
                      </a:r>
                      <a:r>
                        <a:rPr lang="en-US" sz="1800" baseline="0" dirty="0">
                          <a:solidFill>
                            <a:schemeClr val="tx1"/>
                          </a:solidFill>
                        </a:rPr>
                        <a:t> amplifier: </a:t>
                      </a:r>
                      <a:r>
                        <a:rPr lang="en-US" sz="1800" dirty="0">
                          <a:solidFill>
                            <a:schemeClr val="tx1"/>
                          </a:solidFill>
                        </a:rPr>
                        <a:t>HMC499LC4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x2</a:t>
                      </a:r>
                    </a:p>
                  </a:txBody>
                  <a:tcPr/>
                </a:tc>
                <a:tc vMerge="1">
                  <a:txBody>
                    <a:bodyPr/>
                    <a:lstStyle/>
                    <a:p>
                      <a:endParaRPr lang="en-US" dirty="0"/>
                    </a:p>
                  </a:txBody>
                  <a:tcPr/>
                </a:tc>
                <a:extLst>
                  <a:ext uri="{0D108BD9-81ED-4DB2-BD59-A6C34878D82A}">
                    <a16:rowId xmlns:a16="http://schemas.microsoft.com/office/drawing/2014/main" val="2937539156"/>
                  </a:ext>
                </a:extLst>
              </a:tr>
              <a:tr h="370840">
                <a:tc>
                  <a:txBody>
                    <a:bodyPr/>
                    <a:lstStyle/>
                    <a:p>
                      <a:r>
                        <a:rPr lang="en-US" dirty="0"/>
                        <a:t>Connecters</a:t>
                      </a:r>
                    </a:p>
                  </a:txBody>
                  <a:tcPr/>
                </a:tc>
                <a:tc>
                  <a:txBody>
                    <a:bodyPr/>
                    <a:lstStyle/>
                    <a:p>
                      <a:r>
                        <a:rPr lang="en-US" dirty="0"/>
                        <a:t>TBD</a:t>
                      </a:r>
                    </a:p>
                  </a:txBody>
                  <a:tcPr/>
                </a:tc>
                <a:tc>
                  <a:txBody>
                    <a:bodyPr/>
                    <a:lstStyle/>
                    <a:p>
                      <a:r>
                        <a:rPr lang="en-US" dirty="0"/>
                        <a:t>TBD</a:t>
                      </a:r>
                    </a:p>
                  </a:txBody>
                  <a:tcPr/>
                </a:tc>
                <a:tc vMerge="1">
                  <a:txBody>
                    <a:bodyPr/>
                    <a:lstStyle/>
                    <a:p>
                      <a:endParaRPr lang="en-US" dirty="0"/>
                    </a:p>
                  </a:txBody>
                  <a:tcPr/>
                </a:tc>
                <a:extLst>
                  <a:ext uri="{0D108BD9-81ED-4DB2-BD59-A6C34878D82A}">
                    <a16:rowId xmlns:a16="http://schemas.microsoft.com/office/drawing/2014/main" val="10006"/>
                  </a:ext>
                </a:extLst>
              </a:tr>
              <a:tr h="370840">
                <a:tc>
                  <a:txBody>
                    <a:bodyPr/>
                    <a:lstStyle/>
                    <a:p>
                      <a:r>
                        <a:rPr lang="en-US" b="0" dirty="0"/>
                        <a:t>PCB</a:t>
                      </a:r>
                    </a:p>
                  </a:txBody>
                  <a:tcPr/>
                </a:tc>
                <a:tc>
                  <a:txBody>
                    <a:bodyPr/>
                    <a:lstStyle/>
                    <a:p>
                      <a:r>
                        <a:rPr lang="en-US" dirty="0"/>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TBD</a:t>
                      </a:r>
                    </a:p>
                  </a:txBody>
                  <a:tcPr/>
                </a:tc>
                <a:tc vMerge="1">
                  <a:txBody>
                    <a:bodyPr/>
                    <a:lstStyle/>
                    <a:p>
                      <a:endParaRPr lang="en-US" dirty="0"/>
                    </a:p>
                  </a:txBody>
                  <a:tcPr/>
                </a:tc>
                <a:extLst>
                  <a:ext uri="{0D108BD9-81ED-4DB2-BD59-A6C34878D82A}">
                    <a16:rowId xmlns:a16="http://schemas.microsoft.com/office/drawing/2014/main" val="10007"/>
                  </a:ext>
                </a:extLst>
              </a:tr>
              <a:tr h="370840">
                <a:tc>
                  <a:txBody>
                    <a:bodyPr/>
                    <a:lstStyle/>
                    <a:p>
                      <a:r>
                        <a:rPr lang="en-US" b="0" dirty="0"/>
                        <a:t>Enclosure</a:t>
                      </a:r>
                    </a:p>
                  </a:txBody>
                  <a:tcPr/>
                </a:tc>
                <a:tc>
                  <a:txBody>
                    <a:bodyPr/>
                    <a:lstStyle/>
                    <a:p>
                      <a:r>
                        <a:rPr lang="en-US" dirty="0"/>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x1</a:t>
                      </a:r>
                    </a:p>
                  </a:txBody>
                  <a:tcPr/>
                </a:tc>
                <a:tc vMerge="1">
                  <a:txBody>
                    <a:bodyPr/>
                    <a:lstStyle/>
                    <a:p>
                      <a:pPr algn="ctr"/>
                      <a:endParaRPr lang="en-US" dirty="0"/>
                    </a:p>
                  </a:txBody>
                  <a:tcPr/>
                </a:tc>
                <a:extLst>
                  <a:ext uri="{0D108BD9-81ED-4DB2-BD59-A6C34878D82A}">
                    <a16:rowId xmlns:a16="http://schemas.microsoft.com/office/drawing/2014/main" val="10008"/>
                  </a:ext>
                </a:extLst>
              </a:tr>
              <a:tr h="370840">
                <a:tc>
                  <a:txBody>
                    <a:bodyPr/>
                    <a:lstStyle/>
                    <a:p>
                      <a:r>
                        <a:rPr lang="en-US" dirty="0"/>
                        <a:t>Mixer module: M9D-2065</a:t>
                      </a:r>
                    </a:p>
                  </a:txBody>
                  <a:tcPr/>
                </a:tc>
                <a:tc>
                  <a:txBody>
                    <a:bodyPr/>
                    <a:lstStyle/>
                    <a:p>
                      <a:r>
                        <a:rPr lang="en-US" dirty="0"/>
                        <a:t>$1225</a:t>
                      </a:r>
                    </a:p>
                  </a:txBody>
                  <a:tcPr/>
                </a:tc>
                <a:tc>
                  <a:txBody>
                    <a:bodyPr/>
                    <a:lstStyle/>
                    <a:p>
                      <a:r>
                        <a:rPr lang="en-US" dirty="0"/>
                        <a:t>1x1</a:t>
                      </a:r>
                    </a:p>
                  </a:txBody>
                  <a:tcPr/>
                </a:tc>
                <a:tc vMerge="1">
                  <a:txBody>
                    <a:bodyPr/>
                    <a:lstStyle/>
                    <a:p>
                      <a:pPr algn="ctr"/>
                      <a:endParaRPr lang="en-US" dirty="0"/>
                    </a:p>
                  </a:txBody>
                  <a:tcPr/>
                </a:tc>
                <a:extLst>
                  <a:ext uri="{0D108BD9-81ED-4DB2-BD59-A6C34878D82A}">
                    <a16:rowId xmlns:a16="http://schemas.microsoft.com/office/drawing/2014/main" val="10011"/>
                  </a:ext>
                </a:extLst>
              </a:tr>
            </a:tbl>
          </a:graphicData>
        </a:graphic>
      </p:graphicFrame>
      <p:pic>
        <p:nvPicPr>
          <p:cNvPr id="5" name="Picture 4"/>
          <p:cNvPicPr>
            <a:picLocks noChangeAspect="1"/>
          </p:cNvPicPr>
          <p:nvPr/>
        </p:nvPicPr>
        <p:blipFill>
          <a:blip r:embed="rId2"/>
          <a:stretch>
            <a:fillRect/>
          </a:stretch>
        </p:blipFill>
        <p:spPr>
          <a:xfrm>
            <a:off x="5833120" y="5345206"/>
            <a:ext cx="1440160" cy="1512794"/>
          </a:xfrm>
          <a:prstGeom prst="rect">
            <a:avLst/>
          </a:prstGeom>
        </p:spPr>
      </p:pic>
      <p:sp>
        <p:nvSpPr>
          <p:cNvPr id="6" name="TextBox 5"/>
          <p:cNvSpPr txBox="1"/>
          <p:nvPr/>
        </p:nvSpPr>
        <p:spPr>
          <a:xfrm>
            <a:off x="1835696" y="5925431"/>
            <a:ext cx="3600400" cy="646331"/>
          </a:xfrm>
          <a:prstGeom prst="rect">
            <a:avLst/>
          </a:prstGeom>
          <a:noFill/>
        </p:spPr>
        <p:txBody>
          <a:bodyPr wrap="square" rtlCol="0">
            <a:spAutoFit/>
          </a:bodyPr>
          <a:lstStyle/>
          <a:p>
            <a:r>
              <a:rPr lang="en-US" dirty="0"/>
              <a:t>EZ in the following table means that we can get some samples for free.</a:t>
            </a:r>
          </a:p>
        </p:txBody>
      </p:sp>
    </p:spTree>
    <p:extLst>
      <p:ext uri="{BB962C8B-B14F-4D97-AF65-F5344CB8AC3E}">
        <p14:creationId xmlns:p14="http://schemas.microsoft.com/office/powerpoint/2010/main" val="210242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Connectors and boards </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16</a:t>
            </a:fld>
            <a:endParaRPr lang="en-US" dirty="0">
              <a:solidFill>
                <a:srgbClr val="000000"/>
              </a:solidFill>
            </a:endParaRPr>
          </a:p>
        </p:txBody>
      </p:sp>
      <p:sp>
        <p:nvSpPr>
          <p:cNvPr id="4" name="TextBox 3"/>
          <p:cNvSpPr txBox="1"/>
          <p:nvPr/>
        </p:nvSpPr>
        <p:spPr>
          <a:xfrm>
            <a:off x="26505" y="984299"/>
            <a:ext cx="9117495" cy="5539978"/>
          </a:xfrm>
          <a:prstGeom prst="rect">
            <a:avLst/>
          </a:prstGeom>
          <a:noFill/>
        </p:spPr>
        <p:txBody>
          <a:bodyPr wrap="square" rtlCol="0">
            <a:spAutoFit/>
          </a:bodyPr>
          <a:lstStyle/>
          <a:p>
            <a:r>
              <a:rPr lang="en-US" sz="2400" dirty="0"/>
              <a:t>For the first LO path solution, at low frequencies, SMA and FR4 boards are OK.As the frequency goes high (around 30 GHz), we have to think about some special connectors and Roger 5880 boards.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the second LO path solution, the highest frequency only goes to 24 GHz, FR4 and common SMA connector may be fine.</a:t>
            </a:r>
          </a:p>
          <a:p>
            <a:r>
              <a:rPr lang="en-US" dirty="0"/>
              <a:t> </a:t>
            </a:r>
          </a:p>
        </p:txBody>
      </p:sp>
      <p:pic>
        <p:nvPicPr>
          <p:cNvPr id="5" name="Picture 4"/>
          <p:cNvPicPr>
            <a:picLocks noChangeAspect="1"/>
          </p:cNvPicPr>
          <p:nvPr/>
        </p:nvPicPr>
        <p:blipFill>
          <a:blip r:embed="rId2"/>
          <a:stretch>
            <a:fillRect/>
          </a:stretch>
        </p:blipFill>
        <p:spPr>
          <a:xfrm>
            <a:off x="2699792" y="2369777"/>
            <a:ext cx="3960440" cy="2829663"/>
          </a:xfrm>
          <a:prstGeom prst="rect">
            <a:avLst/>
          </a:prstGeom>
        </p:spPr>
      </p:pic>
      <p:sp>
        <p:nvSpPr>
          <p:cNvPr id="6" name="TextBox 5"/>
          <p:cNvSpPr txBox="1"/>
          <p:nvPr/>
        </p:nvSpPr>
        <p:spPr>
          <a:xfrm>
            <a:off x="3347864" y="6320135"/>
            <a:ext cx="4646984" cy="461665"/>
          </a:xfrm>
          <a:prstGeom prst="rect">
            <a:avLst/>
          </a:prstGeom>
          <a:noFill/>
        </p:spPr>
        <p:txBody>
          <a:bodyPr wrap="square" rtlCol="0">
            <a:spAutoFit/>
          </a:bodyPr>
          <a:lstStyle/>
          <a:p>
            <a:r>
              <a:rPr lang="en-US" sz="2400" dirty="0"/>
              <a:t>we prefer the second solution</a:t>
            </a:r>
            <a:r>
              <a:rPr lang="en-US" dirty="0"/>
              <a:t>.</a:t>
            </a:r>
          </a:p>
        </p:txBody>
      </p:sp>
    </p:spTree>
    <p:extLst>
      <p:ext uri="{BB962C8B-B14F-4D97-AF65-F5344CB8AC3E}">
        <p14:creationId xmlns:p14="http://schemas.microsoft.com/office/powerpoint/2010/main" val="129725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17</a:t>
            </a:fld>
            <a:endParaRPr lang="en-US" dirty="0">
              <a:solidFill>
                <a:srgbClr val="000000"/>
              </a:solidFill>
            </a:endParaRPr>
          </a:p>
        </p:txBody>
      </p:sp>
      <p:sp>
        <p:nvSpPr>
          <p:cNvPr id="4" name="TextBox 3"/>
          <p:cNvSpPr txBox="1"/>
          <p:nvPr/>
        </p:nvSpPr>
        <p:spPr>
          <a:xfrm>
            <a:off x="1763688" y="2996624"/>
            <a:ext cx="5976664" cy="584775"/>
          </a:xfrm>
          <a:prstGeom prst="rect">
            <a:avLst/>
          </a:prstGeom>
          <a:noFill/>
        </p:spPr>
        <p:txBody>
          <a:bodyPr wrap="square" rtlCol="0">
            <a:spAutoFit/>
          </a:bodyPr>
          <a:lstStyle/>
          <a:p>
            <a:r>
              <a:rPr lang="en-US" sz="3200" dirty="0">
                <a:solidFill>
                  <a:srgbClr val="000000"/>
                </a:solidFill>
              </a:rPr>
              <a:t>The self designed bandpass filter </a:t>
            </a:r>
          </a:p>
        </p:txBody>
      </p:sp>
    </p:spTree>
    <p:extLst>
      <p:ext uri="{BB962C8B-B14F-4D97-AF65-F5344CB8AC3E}">
        <p14:creationId xmlns:p14="http://schemas.microsoft.com/office/powerpoint/2010/main" val="340362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Design of Microstrip Edge Coupled Line Filter using ADS</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18</a:t>
            </a:fld>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251520" y="1045478"/>
            <a:ext cx="5505450" cy="5143500"/>
          </a:xfrm>
          <a:prstGeom prst="rect">
            <a:avLst/>
          </a:prstGeom>
        </p:spPr>
      </p:pic>
      <p:pic>
        <p:nvPicPr>
          <p:cNvPr id="6" name="Picture 5"/>
          <p:cNvPicPr>
            <a:picLocks noChangeAspect="1"/>
          </p:cNvPicPr>
          <p:nvPr/>
        </p:nvPicPr>
        <p:blipFill>
          <a:blip r:embed="rId3"/>
          <a:stretch>
            <a:fillRect/>
          </a:stretch>
        </p:blipFill>
        <p:spPr>
          <a:xfrm>
            <a:off x="5940152" y="1035751"/>
            <a:ext cx="2952328" cy="4434827"/>
          </a:xfrm>
          <a:prstGeom prst="rect">
            <a:avLst/>
          </a:prstGeom>
        </p:spPr>
      </p:pic>
      <p:sp>
        <p:nvSpPr>
          <p:cNvPr id="7" name="Rectangle 6"/>
          <p:cNvSpPr/>
          <p:nvPr/>
        </p:nvSpPr>
        <p:spPr>
          <a:xfrm>
            <a:off x="5936435" y="3861048"/>
            <a:ext cx="613048" cy="57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36435" y="1268760"/>
            <a:ext cx="613048" cy="57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35696" y="6287790"/>
            <a:ext cx="3236784" cy="369332"/>
          </a:xfrm>
          <a:prstGeom prst="rect">
            <a:avLst/>
          </a:prstGeom>
          <a:noFill/>
        </p:spPr>
        <p:txBody>
          <a:bodyPr wrap="none" rtlCol="0">
            <a:spAutoFit/>
          </a:bodyPr>
          <a:lstStyle/>
          <a:p>
            <a:r>
              <a:rPr lang="en-US" dirty="0"/>
              <a:t>First place the smart component</a:t>
            </a:r>
          </a:p>
        </p:txBody>
      </p:sp>
    </p:spTree>
    <p:extLst>
      <p:ext uri="{BB962C8B-B14F-4D97-AF65-F5344CB8AC3E}">
        <p14:creationId xmlns:p14="http://schemas.microsoft.com/office/powerpoint/2010/main" val="2057152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the Substrate</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19</a:t>
            </a:fld>
            <a:endParaRPr lang="en-US" dirty="0">
              <a:solidFill>
                <a:srgbClr val="000000"/>
              </a:solidFill>
            </a:endParaRPr>
          </a:p>
        </p:txBody>
      </p:sp>
      <p:pic>
        <p:nvPicPr>
          <p:cNvPr id="5" name="Picture 4"/>
          <p:cNvPicPr>
            <a:picLocks noChangeAspect="1"/>
          </p:cNvPicPr>
          <p:nvPr/>
        </p:nvPicPr>
        <p:blipFill>
          <a:blip r:embed="rId2"/>
          <a:stretch>
            <a:fillRect/>
          </a:stretch>
        </p:blipFill>
        <p:spPr>
          <a:xfrm>
            <a:off x="251520" y="980728"/>
            <a:ext cx="4724400" cy="4953000"/>
          </a:xfrm>
          <a:prstGeom prst="rect">
            <a:avLst/>
          </a:prstGeom>
        </p:spPr>
      </p:pic>
      <p:pic>
        <p:nvPicPr>
          <p:cNvPr id="6" name="Picture 5"/>
          <p:cNvPicPr>
            <a:picLocks noChangeAspect="1"/>
          </p:cNvPicPr>
          <p:nvPr/>
        </p:nvPicPr>
        <p:blipFill>
          <a:blip r:embed="rId3"/>
          <a:stretch>
            <a:fillRect/>
          </a:stretch>
        </p:blipFill>
        <p:spPr>
          <a:xfrm>
            <a:off x="4033837" y="116632"/>
            <a:ext cx="5038725" cy="2705100"/>
          </a:xfrm>
          <a:prstGeom prst="rect">
            <a:avLst/>
          </a:prstGeom>
        </p:spPr>
      </p:pic>
      <p:sp>
        <p:nvSpPr>
          <p:cNvPr id="7" name="TextBox 6"/>
          <p:cNvSpPr txBox="1"/>
          <p:nvPr/>
        </p:nvSpPr>
        <p:spPr>
          <a:xfrm>
            <a:off x="5572578" y="2984480"/>
            <a:ext cx="3038011" cy="3416320"/>
          </a:xfrm>
          <a:prstGeom prst="rect">
            <a:avLst/>
          </a:prstGeom>
          <a:noFill/>
        </p:spPr>
        <p:txBody>
          <a:bodyPr wrap="none" rtlCol="0">
            <a:spAutoFit/>
          </a:bodyPr>
          <a:lstStyle/>
          <a:p>
            <a:r>
              <a:rPr lang="en-US" dirty="0"/>
              <a:t>H: Substrate thickness</a:t>
            </a:r>
          </a:p>
          <a:p>
            <a:r>
              <a:rPr lang="en-US" dirty="0" err="1"/>
              <a:t>Er</a:t>
            </a:r>
            <a:r>
              <a:rPr lang="en-US" dirty="0"/>
              <a:t>: Relative dielectric constant</a:t>
            </a:r>
          </a:p>
          <a:p>
            <a:r>
              <a:rPr lang="en-US" dirty="0"/>
              <a:t>Mur: Relative permeability</a:t>
            </a:r>
          </a:p>
          <a:p>
            <a:r>
              <a:rPr lang="en-US" dirty="0"/>
              <a:t>Cond: Conductor conductivity</a:t>
            </a:r>
          </a:p>
          <a:p>
            <a:r>
              <a:rPr lang="en-US" dirty="0"/>
              <a:t>Hu: Cover height</a:t>
            </a:r>
          </a:p>
          <a:p>
            <a:r>
              <a:rPr lang="en-US" dirty="0"/>
              <a:t>T: Conductor thickness</a:t>
            </a:r>
          </a:p>
          <a:p>
            <a:r>
              <a:rPr lang="en-US" dirty="0" err="1"/>
              <a:t>TanD</a:t>
            </a:r>
            <a:r>
              <a:rPr lang="en-US" dirty="0"/>
              <a:t>: Dielectric loss tangent</a:t>
            </a:r>
          </a:p>
          <a:p>
            <a:endParaRPr lang="en-US" dirty="0"/>
          </a:p>
          <a:p>
            <a:r>
              <a:rPr lang="en-US" dirty="0"/>
              <a:t>RT/</a:t>
            </a:r>
            <a:r>
              <a:rPr lang="en-US" dirty="0" err="1"/>
              <a:t>duroid</a:t>
            </a:r>
            <a:r>
              <a:rPr lang="en-US" sz="1100" dirty="0"/>
              <a:t> </a:t>
            </a:r>
            <a:r>
              <a:rPr lang="en-US" dirty="0"/>
              <a:t> 5880 are used</a:t>
            </a:r>
          </a:p>
          <a:p>
            <a:endParaRPr lang="en-US" dirty="0"/>
          </a:p>
          <a:p>
            <a:endParaRPr lang="en-US" dirty="0"/>
          </a:p>
          <a:p>
            <a:endParaRPr lang="en-US" dirty="0"/>
          </a:p>
        </p:txBody>
      </p:sp>
    </p:spTree>
    <p:extLst>
      <p:ext uri="{BB962C8B-B14F-4D97-AF65-F5344CB8AC3E}">
        <p14:creationId xmlns:p14="http://schemas.microsoft.com/office/powerpoint/2010/main" val="129647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63E9BA-7827-97D7-FC5A-C2E1CD47B0F5}"/>
              </a:ext>
            </a:extLst>
          </p:cNvPr>
          <p:cNvSpPr>
            <a:spLocks noGrp="1"/>
          </p:cNvSpPr>
          <p:nvPr>
            <p:ph type="sldNum" sz="quarter" idx="11"/>
          </p:nvPr>
        </p:nvSpPr>
        <p:spPr/>
        <p:txBody>
          <a:bodyPr/>
          <a:lstStyle/>
          <a:p>
            <a:fld id="{B6F15528-21DE-4FAA-801E-634DDDAF4B2B}" type="slidenum">
              <a:rPr lang="en-US" smtClean="0">
                <a:solidFill>
                  <a:srgbClr val="000000"/>
                </a:solidFill>
              </a:rPr>
              <a:pPr/>
              <a:t>2</a:t>
            </a:fld>
            <a:endParaRPr lang="en-US" dirty="0">
              <a:solidFill>
                <a:srgbClr val="000000"/>
              </a:solidFill>
            </a:endParaRPr>
          </a:p>
        </p:txBody>
      </p:sp>
      <p:pic>
        <p:nvPicPr>
          <p:cNvPr id="3" name="Picture 2">
            <a:extLst>
              <a:ext uri="{FF2B5EF4-FFF2-40B4-BE49-F238E27FC236}">
                <a16:creationId xmlns:a16="http://schemas.microsoft.com/office/drawing/2014/main" id="{39D25121-8E9B-EE46-7ADB-735A8E303D61}"/>
              </a:ext>
            </a:extLst>
          </p:cNvPr>
          <p:cNvPicPr>
            <a:picLocks noChangeAspect="1"/>
          </p:cNvPicPr>
          <p:nvPr/>
        </p:nvPicPr>
        <p:blipFill>
          <a:blip r:embed="rId2"/>
          <a:stretch>
            <a:fillRect/>
          </a:stretch>
        </p:blipFill>
        <p:spPr>
          <a:xfrm>
            <a:off x="134288" y="1588850"/>
            <a:ext cx="9014536" cy="4216414"/>
          </a:xfrm>
          <a:prstGeom prst="rect">
            <a:avLst/>
          </a:prstGeom>
        </p:spPr>
      </p:pic>
      <p:sp>
        <p:nvSpPr>
          <p:cNvPr id="4" name="Title 1">
            <a:extLst>
              <a:ext uri="{FF2B5EF4-FFF2-40B4-BE49-F238E27FC236}">
                <a16:creationId xmlns:a16="http://schemas.microsoft.com/office/drawing/2014/main" id="{980BC385-845F-1451-30E7-50871DA66EEA}"/>
              </a:ext>
            </a:extLst>
          </p:cNvPr>
          <p:cNvSpPr txBox="1">
            <a:spLocks/>
          </p:cNvSpPr>
          <p:nvPr/>
        </p:nvSpPr>
        <p:spPr>
          <a:xfrm>
            <a:off x="134288" y="76200"/>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PCB</a:t>
            </a:r>
            <a:r>
              <a:rPr lang="en-US" altLang="zh-CN" kern="0" dirty="0"/>
              <a:t>s</a:t>
            </a:r>
            <a:endParaRPr lang="en-US" kern="0" dirty="0"/>
          </a:p>
        </p:txBody>
      </p:sp>
    </p:spTree>
    <p:extLst>
      <p:ext uri="{BB962C8B-B14F-4D97-AF65-F5344CB8AC3E}">
        <p14:creationId xmlns:p14="http://schemas.microsoft.com/office/powerpoint/2010/main" val="306204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the design restrictions</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20</a:t>
            </a:fld>
            <a:endParaRPr lang="en-US" dirty="0">
              <a:solidFill>
                <a:srgbClr val="000000"/>
              </a:solidFill>
            </a:endParaRPr>
          </a:p>
        </p:txBody>
      </p:sp>
      <p:sp>
        <p:nvSpPr>
          <p:cNvPr id="7" name="Rectangle 6"/>
          <p:cNvSpPr/>
          <p:nvPr/>
        </p:nvSpPr>
        <p:spPr>
          <a:xfrm>
            <a:off x="5063708" y="2060848"/>
            <a:ext cx="3647152" cy="1754326"/>
          </a:xfrm>
          <a:prstGeom prst="rect">
            <a:avLst/>
          </a:prstGeom>
        </p:spPr>
        <p:txBody>
          <a:bodyPr wrap="none">
            <a:spAutoFit/>
          </a:bodyPr>
          <a:lstStyle/>
          <a:p>
            <a:r>
              <a:rPr lang="en-US" dirty="0">
                <a:latin typeface="+mj-lt"/>
              </a:rPr>
              <a:t>Fs1: Lower stopband edge frequency</a:t>
            </a:r>
          </a:p>
          <a:p>
            <a:r>
              <a:rPr lang="en-US" dirty="0">
                <a:latin typeface="+mj-lt"/>
              </a:rPr>
              <a:t>Fp1: Lower passband edge frequency</a:t>
            </a:r>
          </a:p>
          <a:p>
            <a:r>
              <a:rPr lang="en-US" dirty="0">
                <a:latin typeface="+mj-lt"/>
              </a:rPr>
              <a:t>Fp2: upper passband edge frequency</a:t>
            </a:r>
          </a:p>
          <a:p>
            <a:r>
              <a:rPr lang="en-US" dirty="0">
                <a:latin typeface="+mj-lt"/>
              </a:rPr>
              <a:t>Fs2: lower stopband edge frequency</a:t>
            </a:r>
          </a:p>
          <a:p>
            <a:r>
              <a:rPr lang="en-US" dirty="0">
                <a:latin typeface="+mj-lt"/>
              </a:rPr>
              <a:t>N: number of filter sections </a:t>
            </a:r>
          </a:p>
          <a:p>
            <a:r>
              <a:rPr lang="en-US" dirty="0">
                <a:latin typeface="+mj-lt"/>
              </a:rPr>
              <a:t>Zo: desired input/output impedance</a:t>
            </a:r>
          </a:p>
        </p:txBody>
      </p:sp>
      <p:pic>
        <p:nvPicPr>
          <p:cNvPr id="4" name="Picture 3"/>
          <p:cNvPicPr>
            <a:picLocks noChangeAspect="1"/>
          </p:cNvPicPr>
          <p:nvPr/>
        </p:nvPicPr>
        <p:blipFill>
          <a:blip r:embed="rId2"/>
          <a:stretch>
            <a:fillRect/>
          </a:stretch>
        </p:blipFill>
        <p:spPr>
          <a:xfrm>
            <a:off x="395536" y="1052736"/>
            <a:ext cx="4533900" cy="5086350"/>
          </a:xfrm>
          <a:prstGeom prst="rect">
            <a:avLst/>
          </a:prstGeom>
        </p:spPr>
      </p:pic>
    </p:spTree>
    <p:extLst>
      <p:ext uri="{BB962C8B-B14F-4D97-AF65-F5344CB8AC3E}">
        <p14:creationId xmlns:p14="http://schemas.microsoft.com/office/powerpoint/2010/main" val="1286356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Simulate</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21</a:t>
            </a:fld>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128198" y="1023589"/>
            <a:ext cx="5505450" cy="5143500"/>
          </a:xfrm>
          <a:prstGeom prst="rect">
            <a:avLst/>
          </a:prstGeom>
        </p:spPr>
      </p:pic>
      <p:pic>
        <p:nvPicPr>
          <p:cNvPr id="5" name="Picture 4"/>
          <p:cNvPicPr>
            <a:picLocks noChangeAspect="1"/>
          </p:cNvPicPr>
          <p:nvPr/>
        </p:nvPicPr>
        <p:blipFill>
          <a:blip r:embed="rId3"/>
          <a:stretch>
            <a:fillRect/>
          </a:stretch>
        </p:blipFill>
        <p:spPr>
          <a:xfrm>
            <a:off x="3515228" y="995711"/>
            <a:ext cx="5505450" cy="5143500"/>
          </a:xfrm>
          <a:prstGeom prst="rect">
            <a:avLst/>
          </a:prstGeom>
        </p:spPr>
      </p:pic>
      <p:sp>
        <p:nvSpPr>
          <p:cNvPr id="6" name="Rectangle 5"/>
          <p:cNvSpPr/>
          <p:nvPr/>
        </p:nvSpPr>
        <p:spPr>
          <a:xfrm>
            <a:off x="344222" y="3991125"/>
            <a:ext cx="158417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31252" y="4389596"/>
            <a:ext cx="158417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176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22</a:t>
            </a:fld>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1514475" y="1257300"/>
            <a:ext cx="5505450" cy="5143500"/>
          </a:xfrm>
          <a:prstGeom prst="rect">
            <a:avLst/>
          </a:prstGeom>
        </p:spPr>
      </p:pic>
    </p:spTree>
    <p:extLst>
      <p:ext uri="{BB962C8B-B14F-4D97-AF65-F5344CB8AC3E}">
        <p14:creationId xmlns:p14="http://schemas.microsoft.com/office/powerpoint/2010/main" val="3751378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Design in ADS</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23</a:t>
            </a:fld>
            <a:endParaRPr lang="en-US" dirty="0">
              <a:solidFill>
                <a:srgbClr val="000000"/>
              </a:solidFill>
            </a:endParaRPr>
          </a:p>
        </p:txBody>
      </p:sp>
      <p:sp>
        <p:nvSpPr>
          <p:cNvPr id="5" name="TextBox 4"/>
          <p:cNvSpPr txBox="1"/>
          <p:nvPr/>
        </p:nvSpPr>
        <p:spPr>
          <a:xfrm>
            <a:off x="2399499" y="5098388"/>
            <a:ext cx="4204997" cy="369332"/>
          </a:xfrm>
          <a:prstGeom prst="rect">
            <a:avLst/>
          </a:prstGeom>
          <a:noFill/>
        </p:spPr>
        <p:txBody>
          <a:bodyPr wrap="none" rtlCol="0">
            <a:spAutoFit/>
          </a:bodyPr>
          <a:lstStyle/>
          <a:p>
            <a:r>
              <a:rPr lang="en-US" dirty="0"/>
              <a:t>The total length of this filter is about 2.5cm</a:t>
            </a:r>
          </a:p>
        </p:txBody>
      </p:sp>
      <p:pic>
        <p:nvPicPr>
          <p:cNvPr id="6" name="Picture 5"/>
          <p:cNvPicPr>
            <a:picLocks noChangeAspect="1"/>
          </p:cNvPicPr>
          <p:nvPr/>
        </p:nvPicPr>
        <p:blipFill>
          <a:blip r:embed="rId2"/>
          <a:stretch>
            <a:fillRect/>
          </a:stretch>
        </p:blipFill>
        <p:spPr>
          <a:xfrm>
            <a:off x="0" y="1360208"/>
            <a:ext cx="9144000" cy="2805100"/>
          </a:xfrm>
          <a:prstGeom prst="rect">
            <a:avLst/>
          </a:prstGeom>
        </p:spPr>
      </p:pic>
    </p:spTree>
    <p:extLst>
      <p:ext uri="{BB962C8B-B14F-4D97-AF65-F5344CB8AC3E}">
        <p14:creationId xmlns:p14="http://schemas.microsoft.com/office/powerpoint/2010/main" val="72126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 display</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24</a:t>
            </a:fld>
            <a:endParaRPr lang="en-US" dirty="0">
              <a:solidFill>
                <a:srgbClr val="000000"/>
              </a:solidFill>
            </a:endParaRPr>
          </a:p>
        </p:txBody>
      </p:sp>
      <p:pic>
        <p:nvPicPr>
          <p:cNvPr id="4" name="Picture 3"/>
          <p:cNvPicPr>
            <a:picLocks noChangeAspect="1"/>
          </p:cNvPicPr>
          <p:nvPr/>
        </p:nvPicPr>
        <p:blipFill rotWithShape="1">
          <a:blip r:embed="rId2"/>
          <a:srcRect t="9751" r="58325" b="50271"/>
          <a:stretch/>
        </p:blipFill>
        <p:spPr>
          <a:xfrm>
            <a:off x="635224" y="1175799"/>
            <a:ext cx="6984776" cy="5418566"/>
          </a:xfrm>
          <a:prstGeom prst="rect">
            <a:avLst/>
          </a:prstGeom>
        </p:spPr>
      </p:pic>
    </p:spTree>
    <p:extLst>
      <p:ext uri="{BB962C8B-B14F-4D97-AF65-F5344CB8AC3E}">
        <p14:creationId xmlns:p14="http://schemas.microsoft.com/office/powerpoint/2010/main" val="3840305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25</a:t>
            </a:fld>
            <a:endParaRPr lang="en-US" dirty="0">
              <a:solidFill>
                <a:srgbClr val="000000"/>
              </a:solidFill>
            </a:endParaRPr>
          </a:p>
        </p:txBody>
      </p:sp>
      <p:sp>
        <p:nvSpPr>
          <p:cNvPr id="4" name="TextBox 3"/>
          <p:cNvSpPr txBox="1"/>
          <p:nvPr/>
        </p:nvSpPr>
        <p:spPr>
          <a:xfrm>
            <a:off x="2699792" y="2996624"/>
            <a:ext cx="4392488" cy="584775"/>
          </a:xfrm>
          <a:prstGeom prst="rect">
            <a:avLst/>
          </a:prstGeom>
          <a:noFill/>
        </p:spPr>
        <p:txBody>
          <a:bodyPr wrap="square" rtlCol="0">
            <a:spAutoFit/>
          </a:bodyPr>
          <a:lstStyle/>
          <a:p>
            <a:r>
              <a:rPr lang="en-US" sz="3200" dirty="0">
                <a:solidFill>
                  <a:srgbClr val="000000"/>
                </a:solidFill>
              </a:rPr>
              <a:t>Schematic and Layout</a:t>
            </a:r>
          </a:p>
        </p:txBody>
      </p:sp>
    </p:spTree>
    <p:extLst>
      <p:ext uri="{BB962C8B-B14F-4D97-AF65-F5344CB8AC3E}">
        <p14:creationId xmlns:p14="http://schemas.microsoft.com/office/powerpoint/2010/main" val="148430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for the second solution of the LO path</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26</a:t>
            </a:fld>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152401" y="1157266"/>
            <a:ext cx="8991600" cy="5095607"/>
          </a:xfrm>
          <a:prstGeom prst="rect">
            <a:avLst/>
          </a:prstGeom>
        </p:spPr>
      </p:pic>
    </p:spTree>
    <p:extLst>
      <p:ext uri="{BB962C8B-B14F-4D97-AF65-F5344CB8AC3E}">
        <p14:creationId xmlns:p14="http://schemas.microsoft.com/office/powerpoint/2010/main" val="394409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0806"/>
            <a:ext cx="8229600" cy="762000"/>
          </a:xfrm>
        </p:spPr>
        <p:txBody>
          <a:bodyPr/>
          <a:lstStyle/>
          <a:p>
            <a:r>
              <a:rPr lang="en-US" dirty="0"/>
              <a:t>Schematic and footprint layout</a:t>
            </a:r>
            <a:br>
              <a:rPr lang="en-US" dirty="0"/>
            </a:br>
            <a:r>
              <a:rPr lang="en-US" dirty="0"/>
              <a:t>The first amplifier: AVA-183A+</a:t>
            </a:r>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27</a:t>
            </a:fld>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5890469" y="2492896"/>
            <a:ext cx="2518643" cy="1944216"/>
          </a:xfrm>
          <a:prstGeom prst="rect">
            <a:avLst/>
          </a:prstGeom>
        </p:spPr>
      </p:pic>
      <p:pic>
        <p:nvPicPr>
          <p:cNvPr id="5" name="Picture 4"/>
          <p:cNvPicPr>
            <a:picLocks noChangeAspect="1"/>
          </p:cNvPicPr>
          <p:nvPr/>
        </p:nvPicPr>
        <p:blipFill>
          <a:blip r:embed="rId3"/>
          <a:stretch>
            <a:fillRect/>
          </a:stretch>
        </p:blipFill>
        <p:spPr>
          <a:xfrm>
            <a:off x="539552" y="1156112"/>
            <a:ext cx="4032448" cy="5625688"/>
          </a:xfrm>
          <a:prstGeom prst="rect">
            <a:avLst/>
          </a:prstGeom>
        </p:spPr>
      </p:pic>
    </p:spTree>
    <p:extLst>
      <p:ext uri="{BB962C8B-B14F-4D97-AF65-F5344CB8AC3E}">
        <p14:creationId xmlns:p14="http://schemas.microsoft.com/office/powerpoint/2010/main" val="190544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B6F15528-21DE-4FAA-801E-634DDDAF4B2B}" type="slidenum">
              <a:rPr lang="en-US" smtClean="0">
                <a:solidFill>
                  <a:srgbClr val="000000"/>
                </a:solidFill>
              </a:rPr>
              <a:pPr/>
              <a:t>28</a:t>
            </a:fld>
            <a:endParaRPr lang="en-US" dirty="0">
              <a:solidFill>
                <a:srgbClr val="000000"/>
              </a:solidFill>
            </a:endParaRPr>
          </a:p>
        </p:txBody>
      </p:sp>
      <p:pic>
        <p:nvPicPr>
          <p:cNvPr id="3" name="Picture 2"/>
          <p:cNvPicPr>
            <a:picLocks noChangeAspect="1"/>
          </p:cNvPicPr>
          <p:nvPr/>
        </p:nvPicPr>
        <p:blipFill>
          <a:blip r:embed="rId2"/>
          <a:stretch>
            <a:fillRect/>
          </a:stretch>
        </p:blipFill>
        <p:spPr>
          <a:xfrm>
            <a:off x="5731592" y="2204864"/>
            <a:ext cx="2955208" cy="2592288"/>
          </a:xfrm>
          <a:prstGeom prst="rect">
            <a:avLst/>
          </a:prstGeom>
        </p:spPr>
      </p:pic>
      <p:sp>
        <p:nvSpPr>
          <p:cNvPr id="6" name="Title 1"/>
          <p:cNvSpPr txBox="1">
            <a:spLocks/>
          </p:cNvSpPr>
          <p:nvPr/>
        </p:nvSpPr>
        <p:spPr>
          <a:xfrm>
            <a:off x="233712" y="-7032"/>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Schematic and footprint layout</a:t>
            </a:r>
            <a:br>
              <a:rPr lang="en-US" kern="0" dirty="0"/>
            </a:br>
            <a:r>
              <a:rPr lang="en-US" kern="0" dirty="0" err="1"/>
              <a:t>Highpass</a:t>
            </a:r>
            <a:r>
              <a:rPr lang="en-US" kern="0" dirty="0"/>
              <a:t> filter: XHF2-1162+</a:t>
            </a:r>
          </a:p>
        </p:txBody>
      </p:sp>
      <p:pic>
        <p:nvPicPr>
          <p:cNvPr id="7" name="Picture 6"/>
          <p:cNvPicPr>
            <a:picLocks noChangeAspect="1"/>
          </p:cNvPicPr>
          <p:nvPr/>
        </p:nvPicPr>
        <p:blipFill>
          <a:blip r:embed="rId3"/>
          <a:stretch>
            <a:fillRect/>
          </a:stretch>
        </p:blipFill>
        <p:spPr>
          <a:xfrm>
            <a:off x="539552" y="2852936"/>
            <a:ext cx="4680520" cy="1504453"/>
          </a:xfrm>
          <a:prstGeom prst="rect">
            <a:avLst/>
          </a:prstGeom>
        </p:spPr>
      </p:pic>
    </p:spTree>
    <p:extLst>
      <p:ext uri="{BB962C8B-B14F-4D97-AF65-F5344CB8AC3E}">
        <p14:creationId xmlns:p14="http://schemas.microsoft.com/office/powerpoint/2010/main" val="279335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B6F15528-21DE-4FAA-801E-634DDDAF4B2B}" type="slidenum">
              <a:rPr lang="en-US" smtClean="0">
                <a:solidFill>
                  <a:srgbClr val="000000"/>
                </a:solidFill>
              </a:rPr>
              <a:pPr/>
              <a:t>29</a:t>
            </a:fld>
            <a:endParaRPr lang="en-US" dirty="0">
              <a:solidFill>
                <a:srgbClr val="000000"/>
              </a:solidFill>
            </a:endParaRPr>
          </a:p>
        </p:txBody>
      </p:sp>
      <p:sp>
        <p:nvSpPr>
          <p:cNvPr id="6" name="Title 1"/>
          <p:cNvSpPr txBox="1">
            <a:spLocks/>
          </p:cNvSpPr>
          <p:nvPr/>
        </p:nvSpPr>
        <p:spPr>
          <a:xfrm>
            <a:off x="233712" y="-7032"/>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Schematic and footprint layout</a:t>
            </a:r>
            <a:br>
              <a:rPr lang="en-US" kern="0" dirty="0"/>
            </a:br>
            <a:r>
              <a:rPr lang="en-US" kern="0" dirty="0"/>
              <a:t>Lowpass Filter: XLF-123+</a:t>
            </a:r>
          </a:p>
        </p:txBody>
      </p:sp>
      <p:pic>
        <p:nvPicPr>
          <p:cNvPr id="7" name="Picture 6"/>
          <p:cNvPicPr>
            <a:picLocks noChangeAspect="1"/>
          </p:cNvPicPr>
          <p:nvPr/>
        </p:nvPicPr>
        <p:blipFill>
          <a:blip r:embed="rId2"/>
          <a:stretch>
            <a:fillRect/>
          </a:stretch>
        </p:blipFill>
        <p:spPr>
          <a:xfrm>
            <a:off x="5539137" y="2253909"/>
            <a:ext cx="2924175" cy="2647950"/>
          </a:xfrm>
          <a:prstGeom prst="rect">
            <a:avLst/>
          </a:prstGeom>
        </p:spPr>
      </p:pic>
      <p:pic>
        <p:nvPicPr>
          <p:cNvPr id="8" name="Picture 7"/>
          <p:cNvPicPr>
            <a:picLocks noChangeAspect="1"/>
          </p:cNvPicPr>
          <p:nvPr/>
        </p:nvPicPr>
        <p:blipFill>
          <a:blip r:embed="rId3"/>
          <a:stretch>
            <a:fillRect/>
          </a:stretch>
        </p:blipFill>
        <p:spPr>
          <a:xfrm>
            <a:off x="467544" y="1628800"/>
            <a:ext cx="4369341" cy="3782772"/>
          </a:xfrm>
          <a:prstGeom prst="rect">
            <a:avLst/>
          </a:prstGeom>
        </p:spPr>
      </p:pic>
    </p:spTree>
    <p:extLst>
      <p:ext uri="{BB962C8B-B14F-4D97-AF65-F5344CB8AC3E}">
        <p14:creationId xmlns:p14="http://schemas.microsoft.com/office/powerpoint/2010/main" val="268425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Set-up</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3</a:t>
            </a:fld>
            <a:endParaRPr lang="en-US" dirty="0">
              <a:solidFill>
                <a:srgbClr val="000000"/>
              </a:solidFill>
            </a:endParaRPr>
          </a:p>
        </p:txBody>
      </p:sp>
      <p:pic>
        <p:nvPicPr>
          <p:cNvPr id="5" name="Picture 4"/>
          <p:cNvPicPr>
            <a:picLocks noChangeAspect="1"/>
          </p:cNvPicPr>
          <p:nvPr/>
        </p:nvPicPr>
        <p:blipFill>
          <a:blip r:embed="rId2"/>
          <a:stretch>
            <a:fillRect/>
          </a:stretch>
        </p:blipFill>
        <p:spPr>
          <a:xfrm>
            <a:off x="971600" y="1338438"/>
            <a:ext cx="5832648" cy="4485923"/>
          </a:xfrm>
          <a:prstGeom prst="rect">
            <a:avLst/>
          </a:prstGeom>
        </p:spPr>
      </p:pic>
      <p:sp>
        <p:nvSpPr>
          <p:cNvPr id="6" name="TextBox 5"/>
          <p:cNvSpPr txBox="1"/>
          <p:nvPr/>
        </p:nvSpPr>
        <p:spPr>
          <a:xfrm>
            <a:off x="3887924" y="5949280"/>
            <a:ext cx="1800200" cy="646331"/>
          </a:xfrm>
          <a:prstGeom prst="rect">
            <a:avLst/>
          </a:prstGeom>
          <a:noFill/>
        </p:spPr>
        <p:txBody>
          <a:bodyPr wrap="square" rtlCol="0">
            <a:spAutoFit/>
          </a:bodyPr>
          <a:lstStyle/>
          <a:p>
            <a:r>
              <a:rPr lang="en-US" dirty="0"/>
              <a:t>High frequency signal generator</a:t>
            </a:r>
          </a:p>
        </p:txBody>
      </p:sp>
      <p:cxnSp>
        <p:nvCxnSpPr>
          <p:cNvPr id="8" name="Straight Arrow Connector 7"/>
          <p:cNvCxnSpPr/>
          <p:nvPr/>
        </p:nvCxnSpPr>
        <p:spPr>
          <a:xfrm flipV="1">
            <a:off x="4788024" y="4293096"/>
            <a:ext cx="0" cy="16561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7144444" y="2391271"/>
            <a:ext cx="1806624" cy="923330"/>
          </a:xfrm>
          <a:prstGeom prst="rect">
            <a:avLst/>
          </a:prstGeom>
          <a:noFill/>
        </p:spPr>
        <p:txBody>
          <a:bodyPr wrap="square" rtlCol="0">
            <a:spAutoFit/>
          </a:bodyPr>
          <a:lstStyle/>
          <a:p>
            <a:r>
              <a:rPr lang="en-US" dirty="0"/>
              <a:t>LO signal generator (added 6 dB attenuator)</a:t>
            </a:r>
          </a:p>
        </p:txBody>
      </p:sp>
      <p:cxnSp>
        <p:nvCxnSpPr>
          <p:cNvPr id="10" name="Straight Arrow Connector 9"/>
          <p:cNvCxnSpPr/>
          <p:nvPr/>
        </p:nvCxnSpPr>
        <p:spPr>
          <a:xfrm flipH="1">
            <a:off x="5977136" y="2852936"/>
            <a:ext cx="11521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a:off x="5977136" y="4077072"/>
            <a:ext cx="11521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144444" y="3753906"/>
            <a:ext cx="1806624" cy="646331"/>
          </a:xfrm>
          <a:prstGeom prst="rect">
            <a:avLst/>
          </a:prstGeom>
          <a:noFill/>
        </p:spPr>
        <p:txBody>
          <a:bodyPr wrap="square" rtlCol="0">
            <a:spAutoFit/>
          </a:bodyPr>
          <a:lstStyle/>
          <a:p>
            <a:r>
              <a:rPr lang="en-US" dirty="0"/>
              <a:t>Down conversion module</a:t>
            </a:r>
          </a:p>
        </p:txBody>
      </p:sp>
      <p:sp>
        <p:nvSpPr>
          <p:cNvPr id="15" name="TextBox 14"/>
          <p:cNvSpPr txBox="1"/>
          <p:nvPr/>
        </p:nvSpPr>
        <p:spPr>
          <a:xfrm>
            <a:off x="152400" y="3892405"/>
            <a:ext cx="530138" cy="369332"/>
          </a:xfrm>
          <a:prstGeom prst="rect">
            <a:avLst/>
          </a:prstGeom>
          <a:noFill/>
        </p:spPr>
        <p:txBody>
          <a:bodyPr wrap="square" rtlCol="0">
            <a:spAutoFit/>
          </a:bodyPr>
          <a:lstStyle/>
          <a:p>
            <a:r>
              <a:rPr lang="en-US" dirty="0"/>
              <a:t>SA</a:t>
            </a:r>
          </a:p>
        </p:txBody>
      </p:sp>
      <p:cxnSp>
        <p:nvCxnSpPr>
          <p:cNvPr id="16" name="Straight Arrow Connector 15"/>
          <p:cNvCxnSpPr>
            <a:stCxn id="15" idx="3"/>
          </p:cNvCxnSpPr>
          <p:nvPr/>
        </p:nvCxnSpPr>
        <p:spPr>
          <a:xfrm>
            <a:off x="682538" y="4077071"/>
            <a:ext cx="129717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76503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B6F15528-21DE-4FAA-801E-634DDDAF4B2B}" type="slidenum">
              <a:rPr lang="en-US" smtClean="0">
                <a:solidFill>
                  <a:srgbClr val="000000"/>
                </a:solidFill>
              </a:rPr>
              <a:pPr/>
              <a:t>30</a:t>
            </a:fld>
            <a:endParaRPr lang="en-US" dirty="0">
              <a:solidFill>
                <a:srgbClr val="000000"/>
              </a:solidFill>
            </a:endParaRPr>
          </a:p>
        </p:txBody>
      </p:sp>
      <p:pic>
        <p:nvPicPr>
          <p:cNvPr id="3" name="Picture 2"/>
          <p:cNvPicPr>
            <a:picLocks noChangeAspect="1"/>
          </p:cNvPicPr>
          <p:nvPr/>
        </p:nvPicPr>
        <p:blipFill>
          <a:blip r:embed="rId2"/>
          <a:stretch>
            <a:fillRect/>
          </a:stretch>
        </p:blipFill>
        <p:spPr>
          <a:xfrm>
            <a:off x="5580112" y="2204864"/>
            <a:ext cx="2943200" cy="2722460"/>
          </a:xfrm>
          <a:prstGeom prst="rect">
            <a:avLst/>
          </a:prstGeom>
        </p:spPr>
      </p:pic>
      <p:pic>
        <p:nvPicPr>
          <p:cNvPr id="4" name="Picture 3"/>
          <p:cNvPicPr>
            <a:picLocks noChangeAspect="1"/>
          </p:cNvPicPr>
          <p:nvPr/>
        </p:nvPicPr>
        <p:blipFill>
          <a:blip r:embed="rId3"/>
          <a:stretch>
            <a:fillRect/>
          </a:stretch>
        </p:blipFill>
        <p:spPr>
          <a:xfrm>
            <a:off x="323528" y="1484784"/>
            <a:ext cx="4896544" cy="4454495"/>
          </a:xfrm>
          <a:prstGeom prst="rect">
            <a:avLst/>
          </a:prstGeom>
        </p:spPr>
      </p:pic>
      <p:sp>
        <p:nvSpPr>
          <p:cNvPr id="5" name="Title 1"/>
          <p:cNvSpPr txBox="1">
            <a:spLocks/>
          </p:cNvSpPr>
          <p:nvPr/>
        </p:nvSpPr>
        <p:spPr>
          <a:xfrm>
            <a:off x="233712" y="-7032"/>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Schematic and footprint layout</a:t>
            </a:r>
            <a:br>
              <a:rPr lang="en-US" kern="0" dirty="0"/>
            </a:br>
            <a:r>
              <a:rPr lang="en-US" kern="0" dirty="0"/>
              <a:t>Multiplier: HMC448LC3B</a:t>
            </a:r>
          </a:p>
        </p:txBody>
      </p:sp>
    </p:spTree>
    <p:extLst>
      <p:ext uri="{BB962C8B-B14F-4D97-AF65-F5344CB8AC3E}">
        <p14:creationId xmlns:p14="http://schemas.microsoft.com/office/powerpoint/2010/main" val="3619325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B6F15528-21DE-4FAA-801E-634DDDAF4B2B}" type="slidenum">
              <a:rPr lang="en-US" smtClean="0">
                <a:solidFill>
                  <a:srgbClr val="000000"/>
                </a:solidFill>
              </a:rPr>
              <a:pPr/>
              <a:t>31</a:t>
            </a:fld>
            <a:endParaRPr lang="en-US" dirty="0">
              <a:solidFill>
                <a:srgbClr val="000000"/>
              </a:solidFill>
            </a:endParaRPr>
          </a:p>
        </p:txBody>
      </p:sp>
      <p:pic>
        <p:nvPicPr>
          <p:cNvPr id="3" name="Picture 2"/>
          <p:cNvPicPr>
            <a:picLocks noChangeAspect="1"/>
          </p:cNvPicPr>
          <p:nvPr/>
        </p:nvPicPr>
        <p:blipFill>
          <a:blip r:embed="rId2"/>
          <a:stretch>
            <a:fillRect/>
          </a:stretch>
        </p:blipFill>
        <p:spPr>
          <a:xfrm>
            <a:off x="5580112" y="2204864"/>
            <a:ext cx="2943200" cy="2722460"/>
          </a:xfrm>
          <a:prstGeom prst="rect">
            <a:avLst/>
          </a:prstGeom>
        </p:spPr>
      </p:pic>
      <p:pic>
        <p:nvPicPr>
          <p:cNvPr id="4" name="Picture 3"/>
          <p:cNvPicPr>
            <a:picLocks noChangeAspect="1"/>
          </p:cNvPicPr>
          <p:nvPr/>
        </p:nvPicPr>
        <p:blipFill>
          <a:blip r:embed="rId3"/>
          <a:stretch>
            <a:fillRect/>
          </a:stretch>
        </p:blipFill>
        <p:spPr>
          <a:xfrm>
            <a:off x="323528" y="1484784"/>
            <a:ext cx="4896544" cy="4454495"/>
          </a:xfrm>
          <a:prstGeom prst="rect">
            <a:avLst/>
          </a:prstGeom>
        </p:spPr>
      </p:pic>
      <p:sp>
        <p:nvSpPr>
          <p:cNvPr id="5" name="Title 1"/>
          <p:cNvSpPr txBox="1">
            <a:spLocks/>
          </p:cNvSpPr>
          <p:nvPr/>
        </p:nvSpPr>
        <p:spPr>
          <a:xfrm>
            <a:off x="233712" y="-7032"/>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Schematic and footprint layout</a:t>
            </a:r>
            <a:br>
              <a:rPr lang="en-US" kern="0" dirty="0"/>
            </a:br>
            <a:r>
              <a:rPr lang="en-US" kern="0" dirty="0"/>
              <a:t>Multiplier: HMC499LC4</a:t>
            </a:r>
          </a:p>
        </p:txBody>
      </p:sp>
    </p:spTree>
    <p:extLst>
      <p:ext uri="{BB962C8B-B14F-4D97-AF65-F5344CB8AC3E}">
        <p14:creationId xmlns:p14="http://schemas.microsoft.com/office/powerpoint/2010/main" val="2668178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63E9BA-7827-97D7-FC5A-C2E1CD47B0F5}"/>
              </a:ext>
            </a:extLst>
          </p:cNvPr>
          <p:cNvSpPr>
            <a:spLocks noGrp="1"/>
          </p:cNvSpPr>
          <p:nvPr>
            <p:ph type="sldNum" sz="quarter" idx="11"/>
          </p:nvPr>
        </p:nvSpPr>
        <p:spPr/>
        <p:txBody>
          <a:bodyPr/>
          <a:lstStyle/>
          <a:p>
            <a:fld id="{B6F15528-21DE-4FAA-801E-634DDDAF4B2B}" type="slidenum">
              <a:rPr lang="en-US" smtClean="0">
                <a:solidFill>
                  <a:srgbClr val="000000"/>
                </a:solidFill>
              </a:rPr>
              <a:pPr/>
              <a:t>32</a:t>
            </a:fld>
            <a:endParaRPr lang="en-US" dirty="0">
              <a:solidFill>
                <a:srgbClr val="000000"/>
              </a:solidFill>
            </a:endParaRPr>
          </a:p>
        </p:txBody>
      </p:sp>
      <p:pic>
        <p:nvPicPr>
          <p:cNvPr id="3" name="Picture 2">
            <a:extLst>
              <a:ext uri="{FF2B5EF4-FFF2-40B4-BE49-F238E27FC236}">
                <a16:creationId xmlns:a16="http://schemas.microsoft.com/office/drawing/2014/main" id="{39D25121-8E9B-EE46-7ADB-735A8E303D61}"/>
              </a:ext>
            </a:extLst>
          </p:cNvPr>
          <p:cNvPicPr>
            <a:picLocks noChangeAspect="1"/>
          </p:cNvPicPr>
          <p:nvPr/>
        </p:nvPicPr>
        <p:blipFill>
          <a:blip r:embed="rId2"/>
          <a:stretch>
            <a:fillRect/>
          </a:stretch>
        </p:blipFill>
        <p:spPr>
          <a:xfrm>
            <a:off x="134288" y="1588850"/>
            <a:ext cx="9014536" cy="4216414"/>
          </a:xfrm>
          <a:prstGeom prst="rect">
            <a:avLst/>
          </a:prstGeom>
        </p:spPr>
      </p:pic>
      <p:sp>
        <p:nvSpPr>
          <p:cNvPr id="4" name="Title 1">
            <a:extLst>
              <a:ext uri="{FF2B5EF4-FFF2-40B4-BE49-F238E27FC236}">
                <a16:creationId xmlns:a16="http://schemas.microsoft.com/office/drawing/2014/main" id="{980BC385-845F-1451-30E7-50871DA66EEA}"/>
              </a:ext>
            </a:extLst>
          </p:cNvPr>
          <p:cNvSpPr txBox="1">
            <a:spLocks/>
          </p:cNvSpPr>
          <p:nvPr/>
        </p:nvSpPr>
        <p:spPr>
          <a:xfrm>
            <a:off x="134288" y="76200"/>
            <a:ext cx="8229600" cy="762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Times New Roman" pitchFamily="18" charset="0"/>
                <a:cs typeface="Arial" charset="0"/>
              </a:defRPr>
            </a:lvl2pPr>
            <a:lvl3pPr algn="l" rtl="0" eaLnBrk="1" fontAlgn="base" hangingPunct="1">
              <a:spcBef>
                <a:spcPct val="0"/>
              </a:spcBef>
              <a:spcAft>
                <a:spcPct val="0"/>
              </a:spcAft>
              <a:defRPr sz="3200">
                <a:solidFill>
                  <a:schemeClr val="tx1"/>
                </a:solidFill>
                <a:latin typeface="Times New Roman" pitchFamily="18" charset="0"/>
                <a:cs typeface="Arial" charset="0"/>
              </a:defRPr>
            </a:lvl3pPr>
            <a:lvl4pPr algn="l" rtl="0" eaLnBrk="1" fontAlgn="base" hangingPunct="1">
              <a:spcBef>
                <a:spcPct val="0"/>
              </a:spcBef>
              <a:spcAft>
                <a:spcPct val="0"/>
              </a:spcAft>
              <a:defRPr sz="3200">
                <a:solidFill>
                  <a:schemeClr val="tx1"/>
                </a:solidFill>
                <a:latin typeface="Times New Roman" pitchFamily="18" charset="0"/>
                <a:cs typeface="Arial" charset="0"/>
              </a:defRPr>
            </a:lvl4pPr>
            <a:lvl5pPr algn="l" rtl="0" eaLnBrk="1" fontAlgn="base" hangingPunct="1">
              <a:spcBef>
                <a:spcPct val="0"/>
              </a:spcBef>
              <a:spcAft>
                <a:spcPct val="0"/>
              </a:spcAft>
              <a:defRPr sz="3200">
                <a:solidFill>
                  <a:schemeClr val="tx1"/>
                </a:solidFill>
                <a:latin typeface="Times New Roman" pitchFamily="18" charset="0"/>
                <a:cs typeface="Arial" charset="0"/>
              </a:defRPr>
            </a:lvl5pPr>
            <a:lvl6pPr marL="457200" algn="l" rtl="0" eaLnBrk="1" fontAlgn="base" hangingPunct="1">
              <a:spcBef>
                <a:spcPct val="0"/>
              </a:spcBef>
              <a:spcAft>
                <a:spcPct val="0"/>
              </a:spcAft>
              <a:defRPr sz="3200">
                <a:solidFill>
                  <a:schemeClr val="tx1"/>
                </a:solidFill>
                <a:latin typeface="Times New Roman" pitchFamily="18" charset="0"/>
                <a:cs typeface="Arial" charset="0"/>
              </a:defRPr>
            </a:lvl6pPr>
            <a:lvl7pPr marL="914400" algn="l" rtl="0" eaLnBrk="1" fontAlgn="base" hangingPunct="1">
              <a:spcBef>
                <a:spcPct val="0"/>
              </a:spcBef>
              <a:spcAft>
                <a:spcPct val="0"/>
              </a:spcAft>
              <a:defRPr sz="3200">
                <a:solidFill>
                  <a:schemeClr val="tx1"/>
                </a:solidFill>
                <a:latin typeface="Times New Roman" pitchFamily="18" charset="0"/>
                <a:cs typeface="Arial" charset="0"/>
              </a:defRPr>
            </a:lvl7pPr>
            <a:lvl8pPr marL="1371600" algn="l" rtl="0" eaLnBrk="1" fontAlgn="base" hangingPunct="1">
              <a:spcBef>
                <a:spcPct val="0"/>
              </a:spcBef>
              <a:spcAft>
                <a:spcPct val="0"/>
              </a:spcAft>
              <a:defRPr sz="3200">
                <a:solidFill>
                  <a:schemeClr val="tx1"/>
                </a:solidFill>
                <a:latin typeface="Times New Roman" pitchFamily="18" charset="0"/>
                <a:cs typeface="Arial" charset="0"/>
              </a:defRPr>
            </a:lvl8pPr>
            <a:lvl9pPr marL="1828800" algn="l" rtl="0" eaLnBrk="1" fontAlgn="base" hangingPunct="1">
              <a:spcBef>
                <a:spcPct val="0"/>
              </a:spcBef>
              <a:spcAft>
                <a:spcPct val="0"/>
              </a:spcAft>
              <a:defRPr sz="3200">
                <a:solidFill>
                  <a:schemeClr val="tx1"/>
                </a:solidFill>
                <a:latin typeface="Times New Roman" pitchFamily="18" charset="0"/>
                <a:cs typeface="Arial" charset="0"/>
              </a:defRPr>
            </a:lvl9pPr>
          </a:lstStyle>
          <a:p>
            <a:r>
              <a:rPr lang="en-US" kern="0" dirty="0"/>
              <a:t>PCB</a:t>
            </a:r>
            <a:r>
              <a:rPr lang="en-US" altLang="zh-CN" kern="0" dirty="0"/>
              <a:t>s</a:t>
            </a:r>
            <a:endParaRPr lang="en-US" kern="0" dirty="0"/>
          </a:p>
        </p:txBody>
      </p:sp>
    </p:spTree>
    <p:extLst>
      <p:ext uri="{BB962C8B-B14F-4D97-AF65-F5344CB8AC3E}">
        <p14:creationId xmlns:p14="http://schemas.microsoft.com/office/powerpoint/2010/main" val="3984569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Set-up</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33</a:t>
            </a:fld>
            <a:endParaRPr lang="en-US" dirty="0">
              <a:solidFill>
                <a:srgbClr val="000000"/>
              </a:solidFill>
            </a:endParaRPr>
          </a:p>
        </p:txBody>
      </p:sp>
      <p:pic>
        <p:nvPicPr>
          <p:cNvPr id="5" name="Picture 4"/>
          <p:cNvPicPr>
            <a:picLocks noChangeAspect="1"/>
          </p:cNvPicPr>
          <p:nvPr/>
        </p:nvPicPr>
        <p:blipFill>
          <a:blip r:embed="rId2"/>
          <a:stretch>
            <a:fillRect/>
          </a:stretch>
        </p:blipFill>
        <p:spPr>
          <a:xfrm>
            <a:off x="971600" y="1338438"/>
            <a:ext cx="5832648" cy="4485923"/>
          </a:xfrm>
          <a:prstGeom prst="rect">
            <a:avLst/>
          </a:prstGeom>
        </p:spPr>
      </p:pic>
      <p:sp>
        <p:nvSpPr>
          <p:cNvPr id="6" name="TextBox 5"/>
          <p:cNvSpPr txBox="1"/>
          <p:nvPr/>
        </p:nvSpPr>
        <p:spPr>
          <a:xfrm>
            <a:off x="3887924" y="5949280"/>
            <a:ext cx="1800200" cy="646331"/>
          </a:xfrm>
          <a:prstGeom prst="rect">
            <a:avLst/>
          </a:prstGeom>
          <a:noFill/>
        </p:spPr>
        <p:txBody>
          <a:bodyPr wrap="square" rtlCol="0">
            <a:spAutoFit/>
          </a:bodyPr>
          <a:lstStyle/>
          <a:p>
            <a:r>
              <a:rPr lang="en-US" dirty="0"/>
              <a:t>High frequency signal generator</a:t>
            </a:r>
          </a:p>
        </p:txBody>
      </p:sp>
      <p:cxnSp>
        <p:nvCxnSpPr>
          <p:cNvPr id="8" name="Straight Arrow Connector 7"/>
          <p:cNvCxnSpPr/>
          <p:nvPr/>
        </p:nvCxnSpPr>
        <p:spPr>
          <a:xfrm flipV="1">
            <a:off x="4788024" y="4293096"/>
            <a:ext cx="0" cy="16561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7144444" y="2391271"/>
            <a:ext cx="1806624" cy="923330"/>
          </a:xfrm>
          <a:prstGeom prst="rect">
            <a:avLst/>
          </a:prstGeom>
          <a:noFill/>
        </p:spPr>
        <p:txBody>
          <a:bodyPr wrap="square" rtlCol="0">
            <a:spAutoFit/>
          </a:bodyPr>
          <a:lstStyle/>
          <a:p>
            <a:r>
              <a:rPr lang="en-US" dirty="0"/>
              <a:t>LO signal generator (added 6 dB attenuator)</a:t>
            </a:r>
          </a:p>
        </p:txBody>
      </p:sp>
      <p:cxnSp>
        <p:nvCxnSpPr>
          <p:cNvPr id="10" name="Straight Arrow Connector 9"/>
          <p:cNvCxnSpPr/>
          <p:nvPr/>
        </p:nvCxnSpPr>
        <p:spPr>
          <a:xfrm flipH="1">
            <a:off x="5977136" y="2852936"/>
            <a:ext cx="11521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a:off x="5977136" y="4077072"/>
            <a:ext cx="11521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144444" y="3753906"/>
            <a:ext cx="1806624" cy="646331"/>
          </a:xfrm>
          <a:prstGeom prst="rect">
            <a:avLst/>
          </a:prstGeom>
          <a:noFill/>
        </p:spPr>
        <p:txBody>
          <a:bodyPr wrap="square" rtlCol="0">
            <a:spAutoFit/>
          </a:bodyPr>
          <a:lstStyle/>
          <a:p>
            <a:r>
              <a:rPr lang="en-US" dirty="0"/>
              <a:t>Down conversion module</a:t>
            </a:r>
          </a:p>
        </p:txBody>
      </p:sp>
      <p:sp>
        <p:nvSpPr>
          <p:cNvPr id="15" name="TextBox 14"/>
          <p:cNvSpPr txBox="1"/>
          <p:nvPr/>
        </p:nvSpPr>
        <p:spPr>
          <a:xfrm>
            <a:off x="152400" y="3892405"/>
            <a:ext cx="530138" cy="369332"/>
          </a:xfrm>
          <a:prstGeom prst="rect">
            <a:avLst/>
          </a:prstGeom>
          <a:noFill/>
        </p:spPr>
        <p:txBody>
          <a:bodyPr wrap="square" rtlCol="0">
            <a:spAutoFit/>
          </a:bodyPr>
          <a:lstStyle/>
          <a:p>
            <a:r>
              <a:rPr lang="en-US" dirty="0"/>
              <a:t>SA</a:t>
            </a:r>
          </a:p>
        </p:txBody>
      </p:sp>
      <p:cxnSp>
        <p:nvCxnSpPr>
          <p:cNvPr id="16" name="Straight Arrow Connector 15"/>
          <p:cNvCxnSpPr>
            <a:stCxn id="15" idx="3"/>
          </p:cNvCxnSpPr>
          <p:nvPr/>
        </p:nvCxnSpPr>
        <p:spPr>
          <a:xfrm>
            <a:off x="682538" y="4077071"/>
            <a:ext cx="129717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90525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Set-up</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34</a:t>
            </a:fld>
            <a:endParaRPr lang="en-US" dirty="0">
              <a:solidFill>
                <a:srgbClr val="000000"/>
              </a:solidFill>
            </a:endParaRPr>
          </a:p>
        </p:txBody>
      </p:sp>
      <p:sp>
        <p:nvSpPr>
          <p:cNvPr id="5" name="Rectangle 4"/>
          <p:cNvSpPr/>
          <p:nvPr/>
        </p:nvSpPr>
        <p:spPr>
          <a:xfrm>
            <a:off x="395536" y="3212976"/>
            <a:ext cx="1728192" cy="79208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40 GHz signal generator</a:t>
            </a:r>
          </a:p>
        </p:txBody>
      </p:sp>
      <p:sp>
        <p:nvSpPr>
          <p:cNvPr id="6" name="Rectangle 5"/>
          <p:cNvSpPr/>
          <p:nvPr/>
        </p:nvSpPr>
        <p:spPr>
          <a:xfrm>
            <a:off x="2555776" y="3356992"/>
            <a:ext cx="1285825" cy="5040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6 dB attenuator</a:t>
            </a:r>
          </a:p>
        </p:txBody>
      </p:sp>
      <p:sp>
        <p:nvSpPr>
          <p:cNvPr id="7" name="Rectangle 6"/>
          <p:cNvSpPr/>
          <p:nvPr/>
        </p:nvSpPr>
        <p:spPr>
          <a:xfrm>
            <a:off x="4251598" y="3212976"/>
            <a:ext cx="1728192" cy="79208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down-conversion module</a:t>
            </a:r>
          </a:p>
        </p:txBody>
      </p:sp>
      <p:sp>
        <p:nvSpPr>
          <p:cNvPr id="8" name="Rectangle 7"/>
          <p:cNvSpPr/>
          <p:nvPr/>
        </p:nvSpPr>
        <p:spPr>
          <a:xfrm>
            <a:off x="4247803" y="1663452"/>
            <a:ext cx="1728192" cy="79208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RF signal under test </a:t>
            </a:r>
          </a:p>
          <a:p>
            <a:pPr algn="ctr"/>
            <a:r>
              <a:rPr lang="en-US" dirty="0"/>
              <a:t>(50-70 GHz)</a:t>
            </a:r>
          </a:p>
        </p:txBody>
      </p:sp>
      <p:cxnSp>
        <p:nvCxnSpPr>
          <p:cNvPr id="10" name="Straight Arrow Connector 9"/>
          <p:cNvCxnSpPr>
            <a:stCxn id="8" idx="2"/>
            <a:endCxn id="7" idx="0"/>
          </p:cNvCxnSpPr>
          <p:nvPr/>
        </p:nvCxnSpPr>
        <p:spPr>
          <a:xfrm>
            <a:off x="5111899" y="2455540"/>
            <a:ext cx="3795" cy="757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5" idx="3"/>
            <a:endCxn id="6" idx="1"/>
          </p:cNvCxnSpPr>
          <p:nvPr/>
        </p:nvCxnSpPr>
        <p:spPr>
          <a:xfrm>
            <a:off x="2123728" y="3609020"/>
            <a:ext cx="4320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6" idx="3"/>
            <a:endCxn id="7" idx="1"/>
          </p:cNvCxnSpPr>
          <p:nvPr/>
        </p:nvCxnSpPr>
        <p:spPr>
          <a:xfrm>
            <a:off x="3841601" y="3609020"/>
            <a:ext cx="4099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778387" y="3198526"/>
            <a:ext cx="536426" cy="369332"/>
          </a:xfrm>
          <a:prstGeom prst="rect">
            <a:avLst/>
          </a:prstGeom>
          <a:noFill/>
        </p:spPr>
        <p:txBody>
          <a:bodyPr wrap="square" rtlCol="0">
            <a:spAutoFit/>
          </a:bodyPr>
          <a:lstStyle/>
          <a:p>
            <a:r>
              <a:rPr lang="en-US" dirty="0"/>
              <a:t>LO</a:t>
            </a:r>
          </a:p>
        </p:txBody>
      </p:sp>
      <p:sp>
        <p:nvSpPr>
          <p:cNvPr id="18" name="TextBox 17"/>
          <p:cNvSpPr txBox="1"/>
          <p:nvPr/>
        </p:nvSpPr>
        <p:spPr>
          <a:xfrm>
            <a:off x="5140796" y="2849478"/>
            <a:ext cx="536426" cy="369332"/>
          </a:xfrm>
          <a:prstGeom prst="rect">
            <a:avLst/>
          </a:prstGeom>
          <a:noFill/>
        </p:spPr>
        <p:txBody>
          <a:bodyPr wrap="square" rtlCol="0">
            <a:spAutoFit/>
          </a:bodyPr>
          <a:lstStyle/>
          <a:p>
            <a:r>
              <a:rPr lang="en-US" dirty="0"/>
              <a:t>RF</a:t>
            </a:r>
          </a:p>
        </p:txBody>
      </p:sp>
      <p:cxnSp>
        <p:nvCxnSpPr>
          <p:cNvPr id="20" name="Straight Arrow Connector 19"/>
          <p:cNvCxnSpPr>
            <a:stCxn id="7" idx="3"/>
          </p:cNvCxnSpPr>
          <p:nvPr/>
        </p:nvCxnSpPr>
        <p:spPr>
          <a:xfrm>
            <a:off x="5979790" y="3609020"/>
            <a:ext cx="680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111255" y="3241348"/>
            <a:ext cx="536426" cy="369332"/>
          </a:xfrm>
          <a:prstGeom prst="rect">
            <a:avLst/>
          </a:prstGeom>
          <a:noFill/>
        </p:spPr>
        <p:txBody>
          <a:bodyPr wrap="square" rtlCol="0">
            <a:spAutoFit/>
          </a:bodyPr>
          <a:lstStyle/>
          <a:p>
            <a:r>
              <a:rPr lang="en-US" dirty="0"/>
              <a:t>IF</a:t>
            </a:r>
          </a:p>
        </p:txBody>
      </p:sp>
      <p:graphicFrame>
        <p:nvGraphicFramePr>
          <p:cNvPr id="22" name="Object 21"/>
          <p:cNvGraphicFramePr>
            <a:graphicFrameLocks noChangeAspect="1"/>
          </p:cNvGraphicFramePr>
          <p:nvPr/>
        </p:nvGraphicFramePr>
        <p:xfrm>
          <a:off x="7020272" y="4221088"/>
          <a:ext cx="1498600" cy="292100"/>
        </p:xfrm>
        <a:graphic>
          <a:graphicData uri="http://schemas.openxmlformats.org/presentationml/2006/ole">
            <mc:AlternateContent xmlns:mc="http://schemas.openxmlformats.org/markup-compatibility/2006">
              <mc:Choice xmlns:v="urn:schemas-microsoft-com:vml" Requires="v">
                <p:oleObj name="Equation" r:id="rId2" imgW="1498320" imgH="291960" progId="Equation.DSMT4">
                  <p:embed/>
                </p:oleObj>
              </mc:Choice>
              <mc:Fallback>
                <p:oleObj name="Equation" r:id="rId2" imgW="1498320" imgH="291960" progId="Equation.DSMT4">
                  <p:embed/>
                  <p:pic>
                    <p:nvPicPr>
                      <p:cNvPr id="22" name="Object 21"/>
                      <p:cNvPicPr/>
                      <p:nvPr/>
                    </p:nvPicPr>
                    <p:blipFill>
                      <a:blip r:embed="rId3"/>
                      <a:stretch>
                        <a:fillRect/>
                      </a:stretch>
                    </p:blipFill>
                    <p:spPr>
                      <a:xfrm>
                        <a:off x="7020272" y="4221088"/>
                        <a:ext cx="1498600" cy="292100"/>
                      </a:xfrm>
                      <a:prstGeom prst="rect">
                        <a:avLst/>
                      </a:prstGeom>
                    </p:spPr>
                  </p:pic>
                </p:oleObj>
              </mc:Fallback>
            </mc:AlternateContent>
          </a:graphicData>
        </a:graphic>
      </p:graphicFrame>
      <p:sp>
        <p:nvSpPr>
          <p:cNvPr id="23" name="Rectangle 22"/>
          <p:cNvSpPr/>
          <p:nvPr/>
        </p:nvSpPr>
        <p:spPr>
          <a:xfrm>
            <a:off x="6660232" y="3356992"/>
            <a:ext cx="1285825" cy="5040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SA</a:t>
            </a:r>
          </a:p>
        </p:txBody>
      </p:sp>
      <p:graphicFrame>
        <p:nvGraphicFramePr>
          <p:cNvPr id="24" name="Object 23"/>
          <p:cNvGraphicFramePr>
            <a:graphicFrameLocks noChangeAspect="1"/>
          </p:cNvGraphicFramePr>
          <p:nvPr/>
        </p:nvGraphicFramePr>
        <p:xfrm>
          <a:off x="6724228" y="4718119"/>
          <a:ext cx="1981200" cy="622300"/>
        </p:xfrm>
        <a:graphic>
          <a:graphicData uri="http://schemas.openxmlformats.org/presentationml/2006/ole">
            <mc:AlternateContent xmlns:mc="http://schemas.openxmlformats.org/markup-compatibility/2006">
              <mc:Choice xmlns:v="urn:schemas-microsoft-com:vml" Requires="v">
                <p:oleObj name="Equation" r:id="rId4" imgW="1981080" imgH="622080" progId="Equation.DSMT4">
                  <p:embed/>
                </p:oleObj>
              </mc:Choice>
              <mc:Fallback>
                <p:oleObj name="Equation" r:id="rId4" imgW="1981080" imgH="622080" progId="Equation.DSMT4">
                  <p:embed/>
                  <p:pic>
                    <p:nvPicPr>
                      <p:cNvPr id="24" name="Object 23"/>
                      <p:cNvPicPr/>
                      <p:nvPr/>
                    </p:nvPicPr>
                    <p:blipFill>
                      <a:blip r:embed="rId5"/>
                      <a:stretch>
                        <a:fillRect/>
                      </a:stretch>
                    </p:blipFill>
                    <p:spPr>
                      <a:xfrm>
                        <a:off x="6724228" y="4718119"/>
                        <a:ext cx="1981200" cy="622300"/>
                      </a:xfrm>
                      <a:prstGeom prst="rect">
                        <a:avLst/>
                      </a:prstGeom>
                    </p:spPr>
                  </p:pic>
                </p:oleObj>
              </mc:Fallback>
            </mc:AlternateContent>
          </a:graphicData>
        </a:graphic>
      </p:graphicFrame>
    </p:spTree>
    <p:extLst>
      <p:ext uri="{BB962C8B-B14F-4D97-AF65-F5344CB8AC3E}">
        <p14:creationId xmlns:p14="http://schemas.microsoft.com/office/powerpoint/2010/main" val="513560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characterizing the RF source</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35</a:t>
            </a:fld>
            <a:endParaRPr lang="en-US" dirty="0">
              <a:solidFill>
                <a:srgbClr val="000000"/>
              </a:solidFill>
            </a:endParaRPr>
          </a:p>
        </p:txBody>
      </p:sp>
      <p:pic>
        <p:nvPicPr>
          <p:cNvPr id="5" name="Picture 4"/>
          <p:cNvPicPr>
            <a:picLocks noChangeAspect="1"/>
          </p:cNvPicPr>
          <p:nvPr/>
        </p:nvPicPr>
        <p:blipFill>
          <a:blip r:embed="rId2"/>
          <a:stretch>
            <a:fillRect/>
          </a:stretch>
        </p:blipFill>
        <p:spPr>
          <a:xfrm>
            <a:off x="395536" y="1268760"/>
            <a:ext cx="3888432" cy="2195013"/>
          </a:xfrm>
          <a:prstGeom prst="rect">
            <a:avLst/>
          </a:prstGeom>
        </p:spPr>
      </p:pic>
      <p:sp>
        <p:nvSpPr>
          <p:cNvPr id="6" name="TextBox 5"/>
          <p:cNvSpPr txBox="1"/>
          <p:nvPr/>
        </p:nvSpPr>
        <p:spPr>
          <a:xfrm>
            <a:off x="137889" y="4149080"/>
            <a:ext cx="2232248" cy="369332"/>
          </a:xfrm>
          <a:prstGeom prst="rect">
            <a:avLst/>
          </a:prstGeom>
          <a:noFill/>
        </p:spPr>
        <p:txBody>
          <a:bodyPr wrap="square" rtlCol="0">
            <a:spAutoFit/>
          </a:bodyPr>
          <a:lstStyle/>
          <a:p>
            <a:r>
              <a:rPr lang="en-US" dirty="0"/>
              <a:t>High frequency SA</a:t>
            </a:r>
          </a:p>
        </p:txBody>
      </p:sp>
      <p:sp>
        <p:nvSpPr>
          <p:cNvPr id="7" name="TextBox 6"/>
          <p:cNvSpPr txBox="1"/>
          <p:nvPr/>
        </p:nvSpPr>
        <p:spPr>
          <a:xfrm>
            <a:off x="2277490" y="4145260"/>
            <a:ext cx="2396903" cy="646331"/>
          </a:xfrm>
          <a:prstGeom prst="rect">
            <a:avLst/>
          </a:prstGeom>
          <a:noFill/>
        </p:spPr>
        <p:txBody>
          <a:bodyPr wrap="square" rtlCol="0">
            <a:spAutoFit/>
          </a:bodyPr>
          <a:lstStyle/>
          <a:p>
            <a:r>
              <a:rPr lang="en-US" dirty="0"/>
              <a:t>High frequency signal generator (58-62 GHz)</a:t>
            </a:r>
          </a:p>
        </p:txBody>
      </p:sp>
      <p:cxnSp>
        <p:nvCxnSpPr>
          <p:cNvPr id="8" name="Straight Arrow Connector 7"/>
          <p:cNvCxnSpPr/>
          <p:nvPr/>
        </p:nvCxnSpPr>
        <p:spPr>
          <a:xfrm flipV="1">
            <a:off x="1217029" y="3068960"/>
            <a:ext cx="0" cy="108012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3593293" y="2489076"/>
            <a:ext cx="0" cy="16561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rot="16200000">
            <a:off x="5241626" y="2658801"/>
            <a:ext cx="3098850" cy="4418610"/>
          </a:xfrm>
          <a:prstGeom prst="rect">
            <a:avLst/>
          </a:prstGeom>
        </p:spPr>
      </p:pic>
      <p:sp>
        <p:nvSpPr>
          <p:cNvPr id="12" name="TextBox 11"/>
          <p:cNvSpPr txBox="1"/>
          <p:nvPr/>
        </p:nvSpPr>
        <p:spPr>
          <a:xfrm>
            <a:off x="4806925" y="2884294"/>
            <a:ext cx="4183906" cy="369332"/>
          </a:xfrm>
          <a:prstGeom prst="rect">
            <a:avLst/>
          </a:prstGeom>
          <a:noFill/>
        </p:spPr>
        <p:txBody>
          <a:bodyPr wrap="square" rtlCol="0">
            <a:spAutoFit/>
          </a:bodyPr>
          <a:lstStyle/>
          <a:p>
            <a:r>
              <a:rPr lang="en-US" dirty="0"/>
              <a:t>Display of the SA during the measurement.</a:t>
            </a:r>
          </a:p>
        </p:txBody>
      </p:sp>
    </p:spTree>
    <p:extLst>
      <p:ext uri="{BB962C8B-B14F-4D97-AF65-F5344CB8AC3E}">
        <p14:creationId xmlns:p14="http://schemas.microsoft.com/office/powerpoint/2010/main" val="829600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loss characterization</a:t>
            </a:r>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36</a:t>
            </a:fld>
            <a:endParaRPr lang="en-US" dirty="0">
              <a:solidFill>
                <a:srgbClr val="000000"/>
              </a:solidFill>
            </a:endParaRPr>
          </a:p>
        </p:txBody>
      </p:sp>
      <p:graphicFrame>
        <p:nvGraphicFramePr>
          <p:cNvPr id="5" name="Table 4"/>
          <p:cNvGraphicFramePr>
            <a:graphicFrameLocks noGrp="1"/>
          </p:cNvGraphicFramePr>
          <p:nvPr/>
        </p:nvGraphicFramePr>
        <p:xfrm>
          <a:off x="755576" y="2504381"/>
          <a:ext cx="7776865" cy="1714500"/>
        </p:xfrm>
        <a:graphic>
          <a:graphicData uri="http://schemas.openxmlformats.org/drawingml/2006/table">
            <a:tbl>
              <a:tblPr>
                <a:tableStyleId>{5C22544A-7EE6-4342-B048-85BDC9FD1C3A}</a:tableStyleId>
              </a:tblPr>
              <a:tblGrid>
                <a:gridCol w="1555373">
                  <a:extLst>
                    <a:ext uri="{9D8B030D-6E8A-4147-A177-3AD203B41FA5}">
                      <a16:colId xmlns:a16="http://schemas.microsoft.com/office/drawing/2014/main" val="20000"/>
                    </a:ext>
                  </a:extLst>
                </a:gridCol>
                <a:gridCol w="1555373">
                  <a:extLst>
                    <a:ext uri="{9D8B030D-6E8A-4147-A177-3AD203B41FA5}">
                      <a16:colId xmlns:a16="http://schemas.microsoft.com/office/drawing/2014/main" val="20001"/>
                    </a:ext>
                  </a:extLst>
                </a:gridCol>
                <a:gridCol w="1555373">
                  <a:extLst>
                    <a:ext uri="{9D8B030D-6E8A-4147-A177-3AD203B41FA5}">
                      <a16:colId xmlns:a16="http://schemas.microsoft.com/office/drawing/2014/main" val="20002"/>
                    </a:ext>
                  </a:extLst>
                </a:gridCol>
                <a:gridCol w="1555373">
                  <a:extLst>
                    <a:ext uri="{9D8B030D-6E8A-4147-A177-3AD203B41FA5}">
                      <a16:colId xmlns:a16="http://schemas.microsoft.com/office/drawing/2014/main" val="20003"/>
                    </a:ext>
                  </a:extLst>
                </a:gridCol>
                <a:gridCol w="1555373">
                  <a:extLst>
                    <a:ext uri="{9D8B030D-6E8A-4147-A177-3AD203B41FA5}">
                      <a16:colId xmlns:a16="http://schemas.microsoft.com/office/drawing/2014/main" val="20004"/>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RF</a:t>
                      </a:r>
                      <a:r>
                        <a:rPr lang="en-US" sz="1100" b="0" i="0" u="none" strike="noStrike" baseline="0" dirty="0">
                          <a:solidFill>
                            <a:srgbClr val="000000"/>
                          </a:solidFill>
                          <a:effectLst/>
                          <a:latin typeface="Calibri" panose="020F0502020204030204" pitchFamily="34" charset="0"/>
                        </a:rPr>
                        <a:t> input frequency [GHz]</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RF</a:t>
                      </a:r>
                      <a:r>
                        <a:rPr lang="en-US" sz="1100" b="0" i="0" u="none" strike="noStrike" baseline="0" dirty="0">
                          <a:solidFill>
                            <a:srgbClr val="000000"/>
                          </a:solidFill>
                          <a:effectLst/>
                          <a:latin typeface="Calibri" panose="020F0502020204030204" pitchFamily="34" charset="0"/>
                        </a:rPr>
                        <a:t> input power [</a:t>
                      </a:r>
                      <a:r>
                        <a:rPr lang="en-US" sz="1100" b="0" i="0" u="none" strike="noStrike" baseline="0" dirty="0" err="1">
                          <a:solidFill>
                            <a:srgbClr val="000000"/>
                          </a:solidFill>
                          <a:effectLst/>
                          <a:latin typeface="Calibri" panose="020F0502020204030204" pitchFamily="34" charset="0"/>
                        </a:rPr>
                        <a:t>dBm</a:t>
                      </a:r>
                      <a:r>
                        <a:rPr lang="en-US" sz="1100" b="0" i="0" u="none" strike="noStrike" baseline="0" dirty="0">
                          <a:solidFill>
                            <a:srgbClr val="000000"/>
                          </a:solidFill>
                          <a:effectLst/>
                          <a:latin typeface="Calibri" panose="020F0502020204030204" pitchFamily="34" charset="0"/>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chemeClr val="dk1"/>
                          </a:solidFill>
                          <a:effectLst/>
                          <a:latin typeface="+mn-lt"/>
                        </a:rPr>
                        <a:t>IF</a:t>
                      </a:r>
                      <a:r>
                        <a:rPr lang="en-US" sz="1100" b="0" i="0" u="none" strike="noStrike" baseline="0" dirty="0">
                          <a:solidFill>
                            <a:schemeClr val="dk1"/>
                          </a:solidFill>
                          <a:effectLst/>
                          <a:latin typeface="+mn-lt"/>
                        </a:rPr>
                        <a:t> output frequency [GHz]</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IF output power[</a:t>
                      </a:r>
                      <a:r>
                        <a:rPr lang="en-US" sz="1100" u="none" strike="noStrike" dirty="0" err="1">
                          <a:effectLst/>
                        </a:rPr>
                        <a:t>dBm</a:t>
                      </a:r>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Conversion loss [dB]</a:t>
                      </a: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dirty="0">
                          <a:effectLst/>
                        </a:rPr>
                        <a:t>58.02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4.5</a:t>
                      </a:r>
                    </a:p>
                  </a:txBody>
                  <a:tcPr marL="9525" marR="9525" marT="9525" marB="0" anchor="b"/>
                </a:tc>
                <a:tc>
                  <a:txBody>
                    <a:bodyPr/>
                    <a:lstStyle/>
                    <a:p>
                      <a:pPr algn="ctr" fontAlgn="b"/>
                      <a:r>
                        <a:rPr lang="en-US" sz="1100" u="none" strike="noStrike" dirty="0">
                          <a:effectLst/>
                        </a:rPr>
                        <a:t>12.22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-10.7</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-15.2</a:t>
                      </a: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dirty="0">
                          <a:effectLst/>
                        </a:rPr>
                        <a:t>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-3.3</a:t>
                      </a:r>
                    </a:p>
                  </a:txBody>
                  <a:tcPr marL="9525" marR="9525" marT="9525" marB="0" anchor="b"/>
                </a:tc>
                <a:tc>
                  <a:txBody>
                    <a:bodyPr/>
                    <a:lstStyle/>
                    <a:p>
                      <a:pPr algn="ctr" fontAlgn="b"/>
                      <a:r>
                        <a:rPr lang="en-US" sz="1100" u="none" strike="noStrike" dirty="0">
                          <a:effectLst/>
                        </a:rPr>
                        <a:t>13.2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-19.0</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-15.7</a:t>
                      </a: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1.2</a:t>
                      </a:r>
                    </a:p>
                  </a:txBody>
                  <a:tcPr marL="9525" marR="9525" marT="9525" marB="0" anchor="b"/>
                </a:tc>
                <a:tc>
                  <a:txBody>
                    <a:bodyPr/>
                    <a:lstStyle/>
                    <a:p>
                      <a:pPr algn="ctr" fontAlgn="b"/>
                      <a:r>
                        <a:rPr lang="en-US" sz="1100" u="none" strike="noStrike" dirty="0">
                          <a:effectLst/>
                        </a:rPr>
                        <a:t>14.2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-15.0</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-16.2</a:t>
                      </a: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dirty="0">
                          <a:effectLst/>
                        </a:rPr>
                        <a:t>61.19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-2.7</a:t>
                      </a:r>
                    </a:p>
                  </a:txBody>
                  <a:tcPr marL="9525" marR="9525" marT="9525" marB="0" anchor="b"/>
                </a:tc>
                <a:tc>
                  <a:txBody>
                    <a:bodyPr/>
                    <a:lstStyle/>
                    <a:p>
                      <a:pPr algn="ctr" fontAlgn="b"/>
                      <a:r>
                        <a:rPr lang="en-US" sz="1100" u="none" strike="noStrike" dirty="0">
                          <a:effectLst/>
                        </a:rPr>
                        <a:t>15.39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-19.2</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-16.5</a:t>
                      </a: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dirty="0">
                          <a:effectLst/>
                        </a:rPr>
                        <a:t>62.19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1.8</a:t>
                      </a:r>
                    </a:p>
                  </a:txBody>
                  <a:tcPr marL="9525" marR="9525" marT="9525" marB="0" anchor="b"/>
                </a:tc>
                <a:tc>
                  <a:txBody>
                    <a:bodyPr/>
                    <a:lstStyle/>
                    <a:p>
                      <a:pPr algn="ctr" fontAlgn="b"/>
                      <a:r>
                        <a:rPr lang="en-US" sz="1100" u="none" strike="noStrike" dirty="0">
                          <a:effectLst/>
                        </a:rPr>
                        <a:t>16.39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-15.0</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dirty="0">
                          <a:effectLst/>
                        </a:rPr>
                        <a:t>62.7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5.0</a:t>
                      </a:r>
                    </a:p>
                  </a:txBody>
                  <a:tcPr marL="9525" marR="9525" marT="9525" marB="0" anchor="b"/>
                </a:tc>
                <a:tc>
                  <a:txBody>
                    <a:bodyPr/>
                    <a:lstStyle/>
                    <a:p>
                      <a:pPr algn="ctr" fontAlgn="b"/>
                      <a:r>
                        <a:rPr lang="en-US" sz="1100" u="none" strike="noStrike" dirty="0">
                          <a:effectLst/>
                        </a:rPr>
                        <a:t>16.9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-12.0</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-17.0</a:t>
                      </a: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dirty="0">
                          <a:effectLst/>
                        </a:rPr>
                        <a:t>63.88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-9.8</a:t>
                      </a:r>
                    </a:p>
                  </a:txBody>
                  <a:tcPr marL="9525" marR="9525" marT="9525" marB="0" anchor="b"/>
                </a:tc>
                <a:tc>
                  <a:txBody>
                    <a:bodyPr/>
                    <a:lstStyle/>
                    <a:p>
                      <a:pPr algn="ctr" fontAlgn="b"/>
                      <a:r>
                        <a:rPr lang="en-US" sz="1100" u="none" strike="noStrike" dirty="0">
                          <a:effectLst/>
                        </a:rPr>
                        <a:t>18.08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-27.1</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-17.3</a:t>
                      </a: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dirty="0">
                          <a:effectLst/>
                        </a:rPr>
                        <a:t>64.57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-10.9</a:t>
                      </a:r>
                    </a:p>
                  </a:txBody>
                  <a:tcPr marL="9525" marR="9525" marT="9525" marB="0" anchor="b"/>
                </a:tc>
                <a:tc>
                  <a:txBody>
                    <a:bodyPr/>
                    <a:lstStyle/>
                    <a:p>
                      <a:pPr algn="ctr" fontAlgn="b"/>
                      <a:r>
                        <a:rPr lang="en-US" sz="1100" u="none" strike="noStrike" dirty="0">
                          <a:effectLst/>
                        </a:rPr>
                        <a:t>18.77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-28.4</a:t>
                      </a:r>
                    </a:p>
                  </a:txBody>
                  <a:tcPr marL="9525" marR="9525" marT="9525" marB="0" anchor="b"/>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-17.5</a:t>
                      </a:r>
                    </a:p>
                  </a:txBody>
                  <a:tcPr marL="9525" marR="9525" marT="9525" marB="0" anchor="b"/>
                </a:tc>
                <a:extLst>
                  <a:ext uri="{0D108BD9-81ED-4DB2-BD59-A6C34878D82A}">
                    <a16:rowId xmlns:a16="http://schemas.microsoft.com/office/drawing/2014/main" val="10008"/>
                  </a:ext>
                </a:extLst>
              </a:tr>
            </a:tbl>
          </a:graphicData>
        </a:graphic>
      </p:graphicFrame>
      <p:sp>
        <p:nvSpPr>
          <p:cNvPr id="6" name="TextBox 5"/>
          <p:cNvSpPr txBox="1"/>
          <p:nvPr/>
        </p:nvSpPr>
        <p:spPr>
          <a:xfrm>
            <a:off x="35496" y="1099557"/>
            <a:ext cx="9045896" cy="369332"/>
          </a:xfrm>
          <a:prstGeom prst="rect">
            <a:avLst/>
          </a:prstGeom>
          <a:noFill/>
        </p:spPr>
        <p:txBody>
          <a:bodyPr wrap="square" rtlCol="0">
            <a:spAutoFit/>
          </a:bodyPr>
          <a:lstStyle/>
          <a:p>
            <a:r>
              <a:rPr lang="en-US" dirty="0"/>
              <a:t>When the LO frequency was set to be 11.45 GHz, the transfer function has the maximum value.</a:t>
            </a:r>
          </a:p>
        </p:txBody>
      </p:sp>
      <p:graphicFrame>
        <p:nvGraphicFramePr>
          <p:cNvPr id="7" name="Object 6"/>
          <p:cNvGraphicFramePr>
            <a:graphicFrameLocks noChangeAspect="1"/>
          </p:cNvGraphicFramePr>
          <p:nvPr/>
        </p:nvGraphicFramePr>
        <p:xfrm>
          <a:off x="6282010" y="1749008"/>
          <a:ext cx="1981200" cy="622300"/>
        </p:xfrm>
        <a:graphic>
          <a:graphicData uri="http://schemas.openxmlformats.org/presentationml/2006/ole">
            <mc:AlternateContent xmlns:mc="http://schemas.openxmlformats.org/markup-compatibility/2006">
              <mc:Choice xmlns:v="urn:schemas-microsoft-com:vml" Requires="v">
                <p:oleObj name="Equation" r:id="rId2" imgW="1981080" imgH="622080" progId="Equation.DSMT4">
                  <p:embed/>
                </p:oleObj>
              </mc:Choice>
              <mc:Fallback>
                <p:oleObj name="Equation" r:id="rId2" imgW="1981080" imgH="622080" progId="Equation.DSMT4">
                  <p:embed/>
                  <p:pic>
                    <p:nvPicPr>
                      <p:cNvPr id="7" name="Object 6"/>
                      <p:cNvPicPr/>
                      <p:nvPr/>
                    </p:nvPicPr>
                    <p:blipFill>
                      <a:blip r:embed="rId3"/>
                      <a:stretch>
                        <a:fillRect/>
                      </a:stretch>
                    </p:blipFill>
                    <p:spPr>
                      <a:xfrm>
                        <a:off x="6282010" y="1749008"/>
                        <a:ext cx="1981200" cy="622300"/>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2681610" y="1871528"/>
          <a:ext cx="1498600" cy="292100"/>
        </p:xfrm>
        <a:graphic>
          <a:graphicData uri="http://schemas.openxmlformats.org/presentationml/2006/ole">
            <mc:AlternateContent xmlns:mc="http://schemas.openxmlformats.org/markup-compatibility/2006">
              <mc:Choice xmlns:v="urn:schemas-microsoft-com:vml" Requires="v">
                <p:oleObj name="Equation" r:id="rId4" imgW="1498320" imgH="291960" progId="Equation.DSMT4">
                  <p:embed/>
                </p:oleObj>
              </mc:Choice>
              <mc:Fallback>
                <p:oleObj name="Equation" r:id="rId4" imgW="1498320" imgH="291960" progId="Equation.DSMT4">
                  <p:embed/>
                  <p:pic>
                    <p:nvPicPr>
                      <p:cNvPr id="10" name="Object 9"/>
                      <p:cNvPicPr/>
                      <p:nvPr/>
                    </p:nvPicPr>
                    <p:blipFill>
                      <a:blip r:embed="rId5"/>
                      <a:stretch>
                        <a:fillRect/>
                      </a:stretch>
                    </p:blipFill>
                    <p:spPr>
                      <a:xfrm>
                        <a:off x="2681610" y="1871528"/>
                        <a:ext cx="1498600" cy="292100"/>
                      </a:xfrm>
                      <a:prstGeom prst="rect">
                        <a:avLst/>
                      </a:prstGeom>
                    </p:spPr>
                  </p:pic>
                </p:oleObj>
              </mc:Fallback>
            </mc:AlternateContent>
          </a:graphicData>
        </a:graphic>
      </p:graphicFrame>
      <p:sp>
        <p:nvSpPr>
          <p:cNvPr id="12" name="TextBox 11"/>
          <p:cNvSpPr txBox="1"/>
          <p:nvPr/>
        </p:nvSpPr>
        <p:spPr>
          <a:xfrm>
            <a:off x="1313458" y="1832912"/>
            <a:ext cx="1152128" cy="369332"/>
          </a:xfrm>
          <a:prstGeom prst="rect">
            <a:avLst/>
          </a:prstGeom>
          <a:noFill/>
        </p:spPr>
        <p:txBody>
          <a:bodyPr wrap="square" rtlCol="0">
            <a:spAutoFit/>
          </a:bodyPr>
          <a:lstStyle/>
          <a:p>
            <a:r>
              <a:rPr lang="en-US" dirty="0"/>
              <a:t>Frequency</a:t>
            </a:r>
            <a:r>
              <a:rPr lang="en-US" altLang="zh-CN" dirty="0"/>
              <a:t>:</a:t>
            </a:r>
            <a:endParaRPr lang="en-US" dirty="0"/>
          </a:p>
        </p:txBody>
      </p:sp>
      <p:sp>
        <p:nvSpPr>
          <p:cNvPr id="13" name="TextBox 12"/>
          <p:cNvSpPr txBox="1"/>
          <p:nvPr/>
        </p:nvSpPr>
        <p:spPr>
          <a:xfrm>
            <a:off x="5345906" y="1832912"/>
            <a:ext cx="936104" cy="369332"/>
          </a:xfrm>
          <a:prstGeom prst="rect">
            <a:avLst/>
          </a:prstGeom>
          <a:noFill/>
        </p:spPr>
        <p:txBody>
          <a:bodyPr wrap="square" rtlCol="0">
            <a:spAutoFit/>
          </a:bodyPr>
          <a:lstStyle/>
          <a:p>
            <a:r>
              <a:rPr lang="en-US" dirty="0"/>
              <a:t>P</a:t>
            </a:r>
            <a:r>
              <a:rPr lang="en-US" altLang="zh-CN" dirty="0"/>
              <a:t>ower:</a:t>
            </a:r>
            <a:endParaRPr lang="en-US" dirty="0"/>
          </a:p>
        </p:txBody>
      </p:sp>
      <p:pic>
        <p:nvPicPr>
          <p:cNvPr id="14" name="Picture 13"/>
          <p:cNvPicPr>
            <a:picLocks noChangeAspect="1"/>
          </p:cNvPicPr>
          <p:nvPr/>
        </p:nvPicPr>
        <p:blipFill>
          <a:blip r:embed="rId6"/>
          <a:stretch>
            <a:fillRect/>
          </a:stretch>
        </p:blipFill>
        <p:spPr>
          <a:xfrm>
            <a:off x="2843808" y="4360201"/>
            <a:ext cx="4104644" cy="2426138"/>
          </a:xfrm>
          <a:prstGeom prst="rect">
            <a:avLst/>
          </a:prstGeom>
        </p:spPr>
      </p:pic>
    </p:spTree>
    <p:extLst>
      <p:ext uri="{BB962C8B-B14F-4D97-AF65-F5344CB8AC3E}">
        <p14:creationId xmlns:p14="http://schemas.microsoft.com/office/powerpoint/2010/main" val="273692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4</a:t>
            </a:fld>
            <a:endParaRPr lang="en-US" dirty="0">
              <a:solidFill>
                <a:srgbClr val="000000"/>
              </a:solidFill>
            </a:endParaRPr>
          </a:p>
        </p:txBody>
      </p:sp>
      <p:sp>
        <p:nvSpPr>
          <p:cNvPr id="4" name="TextBox 3"/>
          <p:cNvSpPr txBox="1"/>
          <p:nvPr/>
        </p:nvSpPr>
        <p:spPr>
          <a:xfrm>
            <a:off x="2699792" y="3140968"/>
            <a:ext cx="4392488" cy="584775"/>
          </a:xfrm>
          <a:prstGeom prst="rect">
            <a:avLst/>
          </a:prstGeom>
          <a:noFill/>
        </p:spPr>
        <p:txBody>
          <a:bodyPr wrap="square" rtlCol="0">
            <a:spAutoFit/>
          </a:bodyPr>
          <a:lstStyle/>
          <a:p>
            <a:r>
              <a:rPr lang="en-US" sz="3200" dirty="0"/>
              <a:t>Selection of the mixers </a:t>
            </a:r>
          </a:p>
        </p:txBody>
      </p:sp>
    </p:spTree>
    <p:extLst>
      <p:ext uri="{BB962C8B-B14F-4D97-AF65-F5344CB8AC3E}">
        <p14:creationId xmlns:p14="http://schemas.microsoft.com/office/powerpoint/2010/main" val="2440969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229600" cy="762000"/>
          </a:xfrm>
        </p:spPr>
        <p:txBody>
          <a:bodyPr/>
          <a:lstStyle/>
          <a:p>
            <a:r>
              <a:rPr lang="en-US" altLang="zh-CN" dirty="0"/>
              <a:t>1) Mixer Module with coaxial connector </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715757838"/>
              </p:ext>
            </p:extLst>
          </p:nvPr>
        </p:nvGraphicFramePr>
        <p:xfrm>
          <a:off x="154732" y="1624370"/>
          <a:ext cx="8735888" cy="2936240"/>
        </p:xfrm>
        <a:graphic>
          <a:graphicData uri="http://schemas.openxmlformats.org/drawingml/2006/table">
            <a:tbl>
              <a:tblPr firstRow="1" bandRow="1">
                <a:tableStyleId>{5C22544A-7EE6-4342-B048-85BDC9FD1C3A}</a:tableStyleId>
              </a:tblPr>
              <a:tblGrid>
                <a:gridCol w="1358988">
                  <a:extLst>
                    <a:ext uri="{9D8B030D-6E8A-4147-A177-3AD203B41FA5}">
                      <a16:colId xmlns:a16="http://schemas.microsoft.com/office/drawing/2014/main" val="20000"/>
                    </a:ext>
                  </a:extLst>
                </a:gridCol>
                <a:gridCol w="1136980">
                  <a:extLst>
                    <a:ext uri="{9D8B030D-6E8A-4147-A177-3AD203B41FA5}">
                      <a16:colId xmlns:a16="http://schemas.microsoft.com/office/drawing/2014/main" val="20001"/>
                    </a:ext>
                  </a:extLst>
                </a:gridCol>
                <a:gridCol w="1247984">
                  <a:extLst>
                    <a:ext uri="{9D8B030D-6E8A-4147-A177-3AD203B41FA5}">
                      <a16:colId xmlns:a16="http://schemas.microsoft.com/office/drawing/2014/main" val="20002"/>
                    </a:ext>
                  </a:extLst>
                </a:gridCol>
                <a:gridCol w="1247984">
                  <a:extLst>
                    <a:ext uri="{9D8B030D-6E8A-4147-A177-3AD203B41FA5}">
                      <a16:colId xmlns:a16="http://schemas.microsoft.com/office/drawing/2014/main" val="20003"/>
                    </a:ext>
                  </a:extLst>
                </a:gridCol>
                <a:gridCol w="1247984">
                  <a:extLst>
                    <a:ext uri="{9D8B030D-6E8A-4147-A177-3AD203B41FA5}">
                      <a16:colId xmlns:a16="http://schemas.microsoft.com/office/drawing/2014/main" val="20004"/>
                    </a:ext>
                  </a:extLst>
                </a:gridCol>
                <a:gridCol w="1247984">
                  <a:extLst>
                    <a:ext uri="{9D8B030D-6E8A-4147-A177-3AD203B41FA5}">
                      <a16:colId xmlns:a16="http://schemas.microsoft.com/office/drawing/2014/main" val="20005"/>
                    </a:ext>
                  </a:extLst>
                </a:gridCol>
                <a:gridCol w="1247984">
                  <a:extLst>
                    <a:ext uri="{9D8B030D-6E8A-4147-A177-3AD203B41FA5}">
                      <a16:colId xmlns:a16="http://schemas.microsoft.com/office/drawing/2014/main" val="20006"/>
                    </a:ext>
                  </a:extLst>
                </a:gridCol>
              </a:tblGrid>
              <a:tr h="370840">
                <a:tc>
                  <a:txBody>
                    <a:bodyPr/>
                    <a:lstStyle/>
                    <a:p>
                      <a:r>
                        <a:rPr lang="en-US" altLang="zh-CN" dirty="0"/>
                        <a:t>Model No.</a:t>
                      </a:r>
                      <a:endParaRPr lang="zh-CN" altLang="en-US" dirty="0"/>
                    </a:p>
                  </a:txBody>
                  <a:tcPr/>
                </a:tc>
                <a:tc>
                  <a:txBody>
                    <a:bodyPr/>
                    <a:lstStyle/>
                    <a:p>
                      <a:r>
                        <a:rPr lang="en-US" altLang="zh-CN" dirty="0"/>
                        <a:t>Price (USD)</a:t>
                      </a:r>
                      <a:endParaRPr lang="zh-CN" altLang="en-US" dirty="0"/>
                    </a:p>
                  </a:txBody>
                  <a:tcPr/>
                </a:tc>
                <a:tc>
                  <a:txBody>
                    <a:bodyPr/>
                    <a:lstStyle/>
                    <a:p>
                      <a:r>
                        <a:rPr lang="en-US" altLang="zh-CN" dirty="0"/>
                        <a:t>RF (GHz)</a:t>
                      </a:r>
                      <a:endParaRPr lang="zh-CN" altLang="en-US" dirty="0"/>
                    </a:p>
                  </a:txBody>
                  <a:tcPr/>
                </a:tc>
                <a:tc>
                  <a:txBody>
                    <a:bodyPr/>
                    <a:lstStyle/>
                    <a:p>
                      <a:r>
                        <a:rPr lang="en-US" altLang="zh-CN" dirty="0"/>
                        <a:t>LO (GHz)</a:t>
                      </a:r>
                      <a:endParaRPr lang="zh-CN" altLang="en-US" dirty="0"/>
                    </a:p>
                  </a:txBody>
                  <a:tcPr/>
                </a:tc>
                <a:tc>
                  <a:txBody>
                    <a:bodyPr/>
                    <a:lstStyle/>
                    <a:p>
                      <a:r>
                        <a:rPr lang="en-US" altLang="zh-CN" dirty="0"/>
                        <a:t>IF (GHz)</a:t>
                      </a:r>
                      <a:endParaRPr lang="zh-CN" altLang="en-US" dirty="0"/>
                    </a:p>
                  </a:txBody>
                  <a:tcPr/>
                </a:tc>
                <a:tc>
                  <a:txBody>
                    <a:bodyPr/>
                    <a:lstStyle/>
                    <a:p>
                      <a:r>
                        <a:rPr lang="en-US" altLang="zh-CN" dirty="0"/>
                        <a:t>Level (</a:t>
                      </a:r>
                      <a:r>
                        <a:rPr lang="en-US" altLang="zh-CN" dirty="0" err="1"/>
                        <a:t>dBm</a:t>
                      </a:r>
                      <a:r>
                        <a:rPr lang="en-US" altLang="zh-CN" dirty="0"/>
                        <a:t>)</a:t>
                      </a:r>
                      <a:endParaRPr lang="zh-CN" altLang="en-US" dirty="0"/>
                    </a:p>
                  </a:txBody>
                  <a:tcPr/>
                </a:tc>
                <a:tc>
                  <a:txBody>
                    <a:bodyPr/>
                    <a:lstStyle/>
                    <a:p>
                      <a:r>
                        <a:rPr lang="en-US" altLang="zh-CN" dirty="0"/>
                        <a:t>Feature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MM1-2567LS</a:t>
                      </a:r>
                      <a:endParaRPr lang="zh-CN" altLang="en-US" dirty="0"/>
                    </a:p>
                  </a:txBody>
                  <a:tcPr/>
                </a:tc>
                <a:tc>
                  <a:txBody>
                    <a:bodyPr/>
                    <a:lstStyle/>
                    <a:p>
                      <a:r>
                        <a:rPr lang="en-US" altLang="zh-CN" dirty="0">
                          <a:solidFill>
                            <a:schemeClr val="tx1"/>
                          </a:solidFill>
                        </a:rPr>
                        <a:t>1000</a:t>
                      </a:r>
                      <a:endParaRPr lang="zh-CN" altLang="en-US" dirty="0">
                        <a:solidFill>
                          <a:schemeClr val="tx1"/>
                        </a:solidFill>
                      </a:endParaRPr>
                    </a:p>
                  </a:txBody>
                  <a:tcPr/>
                </a:tc>
                <a:tc>
                  <a:txBody>
                    <a:bodyPr/>
                    <a:lstStyle/>
                    <a:p>
                      <a:r>
                        <a:rPr lang="en-US" altLang="zh-CN" dirty="0">
                          <a:solidFill>
                            <a:schemeClr val="tx1"/>
                          </a:solidFill>
                        </a:rPr>
                        <a:t>25~67</a:t>
                      </a:r>
                      <a:endParaRPr lang="zh-CN" altLang="en-US" dirty="0">
                        <a:solidFill>
                          <a:schemeClr val="tx1"/>
                        </a:solidFill>
                      </a:endParaRPr>
                    </a:p>
                  </a:txBody>
                  <a:tcPr/>
                </a:tc>
                <a:tc>
                  <a:txBody>
                    <a:bodyPr/>
                    <a:lstStyle/>
                    <a:p>
                      <a:r>
                        <a:rPr lang="en-US" altLang="zh-CN" dirty="0">
                          <a:solidFill>
                            <a:schemeClr val="tx1"/>
                          </a:solidFill>
                        </a:rPr>
                        <a:t>25~67</a:t>
                      </a:r>
                      <a:endParaRPr lang="zh-CN" altLang="en-US" dirty="0">
                        <a:solidFill>
                          <a:schemeClr val="tx1"/>
                        </a:solidFill>
                      </a:endParaRPr>
                    </a:p>
                  </a:txBody>
                  <a:tcPr/>
                </a:tc>
                <a:tc>
                  <a:txBody>
                    <a:bodyPr/>
                    <a:lstStyle/>
                    <a:p>
                      <a:r>
                        <a:rPr lang="en-US" altLang="zh-CN" dirty="0">
                          <a:solidFill>
                            <a:schemeClr val="tx1"/>
                          </a:solidFill>
                        </a:rPr>
                        <a:t>DC~30</a:t>
                      </a:r>
                      <a:endParaRPr lang="zh-CN" altLang="en-US" dirty="0">
                        <a:solidFill>
                          <a:schemeClr val="tx1"/>
                        </a:solidFill>
                      </a:endParaRPr>
                    </a:p>
                  </a:txBody>
                  <a:tcPr/>
                </a:tc>
                <a:tc>
                  <a:txBody>
                    <a:bodyPr/>
                    <a:lstStyle/>
                    <a:p>
                      <a:r>
                        <a:rPr lang="en-US" altLang="zh-CN" dirty="0">
                          <a:solidFill>
                            <a:schemeClr val="tx1"/>
                          </a:solidFill>
                        </a:rPr>
                        <a:t>6~12</a:t>
                      </a:r>
                      <a:endParaRPr lang="zh-CN" altLang="en-US" dirty="0">
                        <a:solidFill>
                          <a:schemeClr val="tx1"/>
                        </a:solidFill>
                      </a:endParaRPr>
                    </a:p>
                  </a:txBody>
                  <a:tcPr/>
                </a:tc>
                <a:tc>
                  <a:txBody>
                    <a:bodyPr/>
                    <a:lstStyle/>
                    <a:p>
                      <a:r>
                        <a:rPr lang="en-US" altLang="zh-CN" dirty="0">
                          <a:solidFill>
                            <a:schemeClr val="tx1"/>
                          </a:solidFill>
                        </a:rPr>
                        <a:t>Double balanced</a:t>
                      </a:r>
                      <a:endParaRPr lang="zh-CN" altLang="en-US"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altLang="zh-CN" dirty="0">
                          <a:solidFill>
                            <a:srgbClr val="7030A0"/>
                          </a:solidFill>
                        </a:rPr>
                        <a:t>M9D-2065</a:t>
                      </a:r>
                      <a:endParaRPr lang="zh-CN" altLang="en-US" dirty="0">
                        <a:solidFill>
                          <a:srgbClr val="7030A0"/>
                        </a:solidFill>
                      </a:endParaRPr>
                    </a:p>
                  </a:txBody>
                  <a:tcPr/>
                </a:tc>
                <a:tc>
                  <a:txBody>
                    <a:bodyPr/>
                    <a:lstStyle/>
                    <a:p>
                      <a:r>
                        <a:rPr lang="en-US" altLang="zh-CN" dirty="0"/>
                        <a:t>1225</a:t>
                      </a:r>
                      <a:endParaRPr lang="zh-CN" altLang="en-US" dirty="0"/>
                    </a:p>
                  </a:txBody>
                  <a:tcPr/>
                </a:tc>
                <a:tc>
                  <a:txBody>
                    <a:bodyPr/>
                    <a:lstStyle/>
                    <a:p>
                      <a:r>
                        <a:rPr lang="en-US" altLang="zh-CN" dirty="0"/>
                        <a:t>20~65</a:t>
                      </a:r>
                      <a:endParaRPr lang="zh-CN" altLang="en-US" dirty="0"/>
                    </a:p>
                  </a:txBody>
                  <a:tcPr/>
                </a:tc>
                <a:tc>
                  <a:txBody>
                    <a:bodyPr/>
                    <a:lstStyle/>
                    <a:p>
                      <a:r>
                        <a:rPr lang="en-US" altLang="zh-CN" dirty="0">
                          <a:solidFill>
                            <a:schemeClr val="tx1"/>
                          </a:solidFill>
                        </a:rPr>
                        <a:t>5~30</a:t>
                      </a:r>
                      <a:endParaRPr lang="zh-CN" altLang="en-US" dirty="0">
                        <a:solidFill>
                          <a:schemeClr val="tx1"/>
                        </a:solidFill>
                      </a:endParaRPr>
                    </a:p>
                  </a:txBody>
                  <a:tcPr/>
                </a:tc>
                <a:tc>
                  <a:txBody>
                    <a:bodyPr/>
                    <a:lstStyle/>
                    <a:p>
                      <a:r>
                        <a:rPr lang="en-US" altLang="zh-CN" dirty="0"/>
                        <a:t>1~22</a:t>
                      </a:r>
                      <a:endParaRPr lang="zh-CN" altLang="en-US" dirty="0"/>
                    </a:p>
                  </a:txBody>
                  <a:tcPr/>
                </a:tc>
                <a:tc>
                  <a:txBody>
                    <a:bodyPr/>
                    <a:lstStyle/>
                    <a:p>
                      <a:r>
                        <a:rPr lang="en-US" altLang="zh-CN" dirty="0"/>
                        <a:t>18~21</a:t>
                      </a:r>
                      <a:endParaRPr lang="zh-CN" altLang="en-US" dirty="0"/>
                    </a:p>
                  </a:txBody>
                  <a:tcPr/>
                </a:tc>
                <a:tc>
                  <a:txBody>
                    <a:bodyPr/>
                    <a:lstStyle/>
                    <a:p>
                      <a:r>
                        <a:rPr lang="en-US" altLang="zh-CN" dirty="0"/>
                        <a:t>Sub-harmonic pumped</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M9-0465</a:t>
                      </a:r>
                      <a:endParaRPr lang="zh-CN" altLang="en-US" dirty="0"/>
                    </a:p>
                  </a:txBody>
                  <a:tcPr/>
                </a:tc>
                <a:tc>
                  <a:txBody>
                    <a:bodyPr/>
                    <a:lstStyle/>
                    <a:p>
                      <a:r>
                        <a:rPr lang="en-US" altLang="zh-CN" dirty="0"/>
                        <a:t>1150</a:t>
                      </a:r>
                      <a:endParaRPr lang="zh-CN" altLang="en-US" dirty="0"/>
                    </a:p>
                  </a:txBody>
                  <a:tcPr/>
                </a:tc>
                <a:tc>
                  <a:txBody>
                    <a:bodyPr/>
                    <a:lstStyle/>
                    <a:p>
                      <a:r>
                        <a:rPr lang="en-US" altLang="zh-CN" dirty="0"/>
                        <a:t>4~65</a:t>
                      </a:r>
                      <a:endParaRPr lang="zh-CN" altLang="en-US" dirty="0"/>
                    </a:p>
                  </a:txBody>
                  <a:tcPr/>
                </a:tc>
                <a:tc>
                  <a:txBody>
                    <a:bodyPr/>
                    <a:lstStyle/>
                    <a:p>
                      <a:r>
                        <a:rPr lang="en-US" altLang="zh-CN" dirty="0"/>
                        <a:t>4~65</a:t>
                      </a:r>
                      <a:endParaRPr lang="zh-CN" altLang="en-US" dirty="0"/>
                    </a:p>
                  </a:txBody>
                  <a:tcPr/>
                </a:tc>
                <a:tc>
                  <a:txBody>
                    <a:bodyPr/>
                    <a:lstStyle/>
                    <a:p>
                      <a:r>
                        <a:rPr lang="en-US" altLang="zh-CN" dirty="0"/>
                        <a:t>DC~3</a:t>
                      </a:r>
                      <a:endParaRPr lang="zh-CN" altLang="en-US" dirty="0"/>
                    </a:p>
                  </a:txBody>
                  <a:tcPr/>
                </a:tc>
                <a:tc>
                  <a:txBody>
                    <a:bodyPr/>
                    <a:lstStyle/>
                    <a:p>
                      <a:r>
                        <a:rPr lang="en-US" altLang="zh-CN" dirty="0"/>
                        <a:t>14~18</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M4-0165</a:t>
                      </a:r>
                      <a:endParaRPr lang="zh-CN" altLang="en-US" dirty="0"/>
                    </a:p>
                  </a:txBody>
                  <a:tcPr/>
                </a:tc>
                <a:tc>
                  <a:txBody>
                    <a:bodyPr/>
                    <a:lstStyle/>
                    <a:p>
                      <a:r>
                        <a:rPr lang="en-US" altLang="zh-CN" dirty="0"/>
                        <a:t>1301</a:t>
                      </a:r>
                      <a:endParaRPr lang="zh-CN" altLang="en-US" dirty="0"/>
                    </a:p>
                  </a:txBody>
                  <a:tcPr/>
                </a:tc>
                <a:tc>
                  <a:txBody>
                    <a:bodyPr/>
                    <a:lstStyle/>
                    <a:p>
                      <a:r>
                        <a:rPr lang="en-US" altLang="zh-CN" dirty="0"/>
                        <a:t>1~65</a:t>
                      </a:r>
                      <a:endParaRPr lang="zh-CN" altLang="en-US" dirty="0"/>
                    </a:p>
                  </a:txBody>
                  <a:tcPr/>
                </a:tc>
                <a:tc>
                  <a:txBody>
                    <a:bodyPr/>
                    <a:lstStyle/>
                    <a:p>
                      <a:r>
                        <a:rPr lang="en-US" altLang="zh-CN" dirty="0"/>
                        <a:t>1~65</a:t>
                      </a:r>
                      <a:endParaRPr lang="zh-CN" altLang="en-US" dirty="0"/>
                    </a:p>
                  </a:txBody>
                  <a:tcPr/>
                </a:tc>
                <a:tc>
                  <a:txBody>
                    <a:bodyPr/>
                    <a:lstStyle/>
                    <a:p>
                      <a:r>
                        <a:rPr lang="en-US" altLang="zh-CN" dirty="0"/>
                        <a:t>DC~4</a:t>
                      </a:r>
                      <a:endParaRPr lang="zh-CN" altLang="en-US" dirty="0"/>
                    </a:p>
                  </a:txBody>
                  <a:tcPr/>
                </a:tc>
                <a:tc>
                  <a:txBody>
                    <a:bodyPr/>
                    <a:lstStyle/>
                    <a:p>
                      <a:r>
                        <a:rPr lang="en-US" altLang="zh-CN" dirty="0"/>
                        <a:t>10~13</a:t>
                      </a:r>
                      <a:endParaRPr lang="zh-CN" altLang="en-US" dirty="0"/>
                    </a:p>
                  </a:txBody>
                  <a:tcPr/>
                </a:tc>
                <a:tc>
                  <a:txBody>
                    <a:bodyPr/>
                    <a:lstStyle/>
                    <a:p>
                      <a:endParaRPr lang="zh-CN" altLang="en-US" dirty="0"/>
                    </a:p>
                  </a:txBody>
                  <a:tcPr/>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11"/>
          </p:nvPr>
        </p:nvSpPr>
        <p:spPr/>
        <p:txBody>
          <a:bodyPr/>
          <a:lstStyle/>
          <a:p>
            <a:fld id="{B6F15528-21DE-4FAA-801E-634DDDAF4B2B}" type="slidenum">
              <a:rPr lang="en-US" smtClean="0">
                <a:solidFill>
                  <a:srgbClr val="000000"/>
                </a:solidFill>
              </a:rPr>
              <a:pPr/>
              <a:t>5</a:t>
            </a:fld>
            <a:endParaRPr lang="en-US" dirty="0">
              <a:solidFill>
                <a:srgbClr val="000000"/>
              </a:solidFill>
            </a:endParaRPr>
          </a:p>
        </p:txBody>
      </p:sp>
      <p:sp>
        <p:nvSpPr>
          <p:cNvPr id="3" name="TextBox 2"/>
          <p:cNvSpPr txBox="1"/>
          <p:nvPr/>
        </p:nvSpPr>
        <p:spPr>
          <a:xfrm>
            <a:off x="178520" y="908720"/>
            <a:ext cx="8784976" cy="707886"/>
          </a:xfrm>
          <a:prstGeom prst="rect">
            <a:avLst/>
          </a:prstGeom>
          <a:noFill/>
        </p:spPr>
        <p:txBody>
          <a:bodyPr wrap="square" rtlCol="0">
            <a:spAutoFit/>
          </a:bodyPr>
          <a:lstStyle/>
          <a:p>
            <a:r>
              <a:rPr lang="en-US" altLang="zh-CN" sz="2000" dirty="0">
                <a:solidFill>
                  <a:srgbClr val="000000"/>
                </a:solidFill>
              </a:rPr>
              <a:t>The following table lists all proper (RF goes higher than 50 GHz)  coaxial connecter mixer module that we find:</a:t>
            </a:r>
            <a:endParaRPr lang="zh-CN" altLang="en-US" sz="2000" dirty="0">
              <a:solidFill>
                <a:srgbClr val="000000"/>
              </a:solidFill>
            </a:endParaRPr>
          </a:p>
        </p:txBody>
      </p:sp>
      <p:pic>
        <p:nvPicPr>
          <p:cNvPr id="6" name="Picture 5"/>
          <p:cNvPicPr>
            <a:picLocks noChangeAspect="1"/>
          </p:cNvPicPr>
          <p:nvPr/>
        </p:nvPicPr>
        <p:blipFill>
          <a:blip r:embed="rId2"/>
          <a:stretch>
            <a:fillRect/>
          </a:stretch>
        </p:blipFill>
        <p:spPr>
          <a:xfrm>
            <a:off x="2579117" y="4691062"/>
            <a:ext cx="2819400" cy="2038350"/>
          </a:xfrm>
          <a:prstGeom prst="rect">
            <a:avLst/>
          </a:prstGeom>
        </p:spPr>
      </p:pic>
      <p:pic>
        <p:nvPicPr>
          <p:cNvPr id="7" name="Picture 6"/>
          <p:cNvPicPr>
            <a:picLocks noChangeAspect="1"/>
          </p:cNvPicPr>
          <p:nvPr/>
        </p:nvPicPr>
        <p:blipFill>
          <a:blip r:embed="rId3"/>
          <a:stretch>
            <a:fillRect/>
          </a:stretch>
        </p:blipFill>
        <p:spPr>
          <a:xfrm>
            <a:off x="5351884" y="5080962"/>
            <a:ext cx="3538736" cy="1325394"/>
          </a:xfrm>
          <a:prstGeom prst="rect">
            <a:avLst/>
          </a:prstGeom>
        </p:spPr>
      </p:pic>
      <p:sp>
        <p:nvSpPr>
          <p:cNvPr id="8" name="Rectangle 7"/>
          <p:cNvSpPr/>
          <p:nvPr/>
        </p:nvSpPr>
        <p:spPr>
          <a:xfrm>
            <a:off x="726067" y="5908171"/>
            <a:ext cx="1210588" cy="369332"/>
          </a:xfrm>
          <a:prstGeom prst="rect">
            <a:avLst/>
          </a:prstGeom>
        </p:spPr>
        <p:txBody>
          <a:bodyPr wrap="none">
            <a:spAutoFit/>
          </a:bodyPr>
          <a:lstStyle/>
          <a:p>
            <a:r>
              <a:rPr lang="en-US" altLang="zh-CN" dirty="0">
                <a:solidFill>
                  <a:srgbClr val="7030A0"/>
                </a:solidFill>
              </a:rPr>
              <a:t>M9D-2065</a:t>
            </a:r>
            <a:endParaRPr lang="zh-CN" altLang="en-US" dirty="0">
              <a:solidFill>
                <a:srgbClr val="7030A0"/>
              </a:solidFill>
            </a:endParaRPr>
          </a:p>
        </p:txBody>
      </p:sp>
      <p:sp>
        <p:nvSpPr>
          <p:cNvPr id="9" name="TextBox 8"/>
          <p:cNvSpPr txBox="1"/>
          <p:nvPr/>
        </p:nvSpPr>
        <p:spPr>
          <a:xfrm>
            <a:off x="-53144" y="4984841"/>
            <a:ext cx="2955156" cy="923330"/>
          </a:xfrm>
          <a:prstGeom prst="rect">
            <a:avLst/>
          </a:prstGeom>
          <a:noFill/>
        </p:spPr>
        <p:txBody>
          <a:bodyPr wrap="square" rtlCol="0">
            <a:spAutoFit/>
          </a:bodyPr>
          <a:lstStyle/>
          <a:p>
            <a:r>
              <a:rPr lang="en-US" dirty="0"/>
              <a:t>We are going to use it mainly because the required LO frequency is relative low</a:t>
            </a:r>
          </a:p>
        </p:txBody>
      </p:sp>
    </p:spTree>
    <p:extLst>
      <p:ext uri="{BB962C8B-B14F-4D97-AF65-F5344CB8AC3E}">
        <p14:creationId xmlns:p14="http://schemas.microsoft.com/office/powerpoint/2010/main" val="298491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Mixer die </a:t>
            </a:r>
            <a:endParaRPr lang="zh-CN" altLang="en-US" dirty="0"/>
          </a:p>
        </p:txBody>
      </p:sp>
      <p:sp>
        <p:nvSpPr>
          <p:cNvPr id="4" name="灯片编号占位符 3"/>
          <p:cNvSpPr>
            <a:spLocks noGrp="1"/>
          </p:cNvSpPr>
          <p:nvPr>
            <p:ph type="sldNum" sz="quarter" idx="11"/>
          </p:nvPr>
        </p:nvSpPr>
        <p:spPr>
          <a:xfrm>
            <a:off x="6876256" y="6426044"/>
            <a:ext cx="2133600" cy="381000"/>
          </a:xfrm>
        </p:spPr>
        <p:txBody>
          <a:bodyPr/>
          <a:lstStyle/>
          <a:p>
            <a:fld id="{B6F15528-21DE-4FAA-801E-634DDDAF4B2B}" type="slidenum">
              <a:rPr lang="en-US" smtClean="0">
                <a:solidFill>
                  <a:srgbClr val="000000"/>
                </a:solidFill>
              </a:rPr>
              <a:pPr/>
              <a:t>6</a:t>
            </a:fld>
            <a:endParaRPr lang="en-US" dirty="0">
              <a:solidFill>
                <a:srgbClr val="000000"/>
              </a:solidFill>
            </a:endParaRPr>
          </a:p>
        </p:txBody>
      </p:sp>
      <p:sp>
        <p:nvSpPr>
          <p:cNvPr id="5" name="内容占位符 4"/>
          <p:cNvSpPr txBox="1">
            <a:spLocks noGrp="1"/>
          </p:cNvSpPr>
          <p:nvPr>
            <p:ph idx="1"/>
          </p:nvPr>
        </p:nvSpPr>
        <p:spPr>
          <a:xfrm>
            <a:off x="265721" y="1094675"/>
            <a:ext cx="8458200" cy="707886"/>
          </a:xfrm>
          <a:prstGeom prst="rect">
            <a:avLst/>
          </a:prstGeom>
          <a:noFill/>
        </p:spPr>
        <p:txBody>
          <a:bodyPr wrap="square" rtlCol="0">
            <a:spAutoFit/>
          </a:bodyPr>
          <a:lstStyle/>
          <a:p>
            <a:pPr marL="0" indent="0">
              <a:buNone/>
            </a:pPr>
            <a:r>
              <a:rPr lang="en-US" altLang="zh-CN" sz="2000" dirty="0"/>
              <a:t>We can only find the proper (RF goes higher than 50 GHz) mixer die from Analog Device. The following is their options:</a:t>
            </a:r>
            <a:endParaRPr lang="zh-CN" altLang="en-US" sz="3200" dirty="0"/>
          </a:p>
        </p:txBody>
      </p:sp>
      <p:graphicFrame>
        <p:nvGraphicFramePr>
          <p:cNvPr id="6" name="内容占位符 4"/>
          <p:cNvGraphicFramePr>
            <a:graphicFrameLocks/>
          </p:cNvGraphicFramePr>
          <p:nvPr>
            <p:extLst>
              <p:ext uri="{D42A27DB-BD31-4B8C-83A1-F6EECF244321}">
                <p14:modId xmlns:p14="http://schemas.microsoft.com/office/powerpoint/2010/main" val="2067541649"/>
              </p:ext>
            </p:extLst>
          </p:nvPr>
        </p:nvGraphicFramePr>
        <p:xfrm>
          <a:off x="2593" y="1802561"/>
          <a:ext cx="8721328" cy="3108960"/>
        </p:xfrm>
        <a:graphic>
          <a:graphicData uri="http://schemas.openxmlformats.org/drawingml/2006/table">
            <a:tbl>
              <a:tblPr firstRow="1" bandRow="1">
                <a:tableStyleId>{5C22544A-7EE6-4342-B048-85BDC9FD1C3A}</a:tableStyleId>
              </a:tblPr>
              <a:tblGrid>
                <a:gridCol w="1578919">
                  <a:extLst>
                    <a:ext uri="{9D8B030D-6E8A-4147-A177-3AD203B41FA5}">
                      <a16:colId xmlns:a16="http://schemas.microsoft.com/office/drawing/2014/main" val="20000"/>
                    </a:ext>
                  </a:extLst>
                </a:gridCol>
                <a:gridCol w="1100839">
                  <a:extLst>
                    <a:ext uri="{9D8B030D-6E8A-4147-A177-3AD203B41FA5}">
                      <a16:colId xmlns:a16="http://schemas.microsoft.com/office/drawing/2014/main" val="20001"/>
                    </a:ext>
                  </a:extLst>
                </a:gridCol>
                <a:gridCol w="1208314">
                  <a:extLst>
                    <a:ext uri="{9D8B030D-6E8A-4147-A177-3AD203B41FA5}">
                      <a16:colId xmlns:a16="http://schemas.microsoft.com/office/drawing/2014/main" val="20002"/>
                    </a:ext>
                  </a:extLst>
                </a:gridCol>
                <a:gridCol w="1208314">
                  <a:extLst>
                    <a:ext uri="{9D8B030D-6E8A-4147-A177-3AD203B41FA5}">
                      <a16:colId xmlns:a16="http://schemas.microsoft.com/office/drawing/2014/main" val="20003"/>
                    </a:ext>
                  </a:extLst>
                </a:gridCol>
                <a:gridCol w="1208314">
                  <a:extLst>
                    <a:ext uri="{9D8B030D-6E8A-4147-A177-3AD203B41FA5}">
                      <a16:colId xmlns:a16="http://schemas.microsoft.com/office/drawing/2014/main" val="20004"/>
                    </a:ext>
                  </a:extLst>
                </a:gridCol>
                <a:gridCol w="1208314">
                  <a:extLst>
                    <a:ext uri="{9D8B030D-6E8A-4147-A177-3AD203B41FA5}">
                      <a16:colId xmlns:a16="http://schemas.microsoft.com/office/drawing/2014/main" val="20005"/>
                    </a:ext>
                  </a:extLst>
                </a:gridCol>
                <a:gridCol w="1208314">
                  <a:extLst>
                    <a:ext uri="{9D8B030D-6E8A-4147-A177-3AD203B41FA5}">
                      <a16:colId xmlns:a16="http://schemas.microsoft.com/office/drawing/2014/main" val="20006"/>
                    </a:ext>
                  </a:extLst>
                </a:gridCol>
              </a:tblGrid>
              <a:tr h="370840">
                <a:tc>
                  <a:txBody>
                    <a:bodyPr/>
                    <a:lstStyle/>
                    <a:p>
                      <a:r>
                        <a:rPr lang="en-US" altLang="zh-CN" dirty="0"/>
                        <a:t>Model No.</a:t>
                      </a:r>
                      <a:endParaRPr lang="zh-CN" altLang="en-US" dirty="0"/>
                    </a:p>
                  </a:txBody>
                  <a:tcPr/>
                </a:tc>
                <a:tc>
                  <a:txBody>
                    <a:bodyPr/>
                    <a:lstStyle/>
                    <a:p>
                      <a:r>
                        <a:rPr lang="en-US" altLang="zh-CN" dirty="0"/>
                        <a:t>Price (USD)</a:t>
                      </a:r>
                      <a:endParaRPr lang="zh-CN" altLang="en-US" dirty="0"/>
                    </a:p>
                  </a:txBody>
                  <a:tcPr/>
                </a:tc>
                <a:tc>
                  <a:txBody>
                    <a:bodyPr/>
                    <a:lstStyle/>
                    <a:p>
                      <a:r>
                        <a:rPr lang="en-US" altLang="zh-CN" dirty="0"/>
                        <a:t>RF (GHz)</a:t>
                      </a:r>
                      <a:endParaRPr lang="zh-CN" altLang="en-US" dirty="0"/>
                    </a:p>
                  </a:txBody>
                  <a:tcPr/>
                </a:tc>
                <a:tc>
                  <a:txBody>
                    <a:bodyPr/>
                    <a:lstStyle/>
                    <a:p>
                      <a:r>
                        <a:rPr lang="en-US" altLang="zh-CN" dirty="0"/>
                        <a:t>LO (GHz)</a:t>
                      </a:r>
                      <a:endParaRPr lang="zh-CN" altLang="en-US" dirty="0"/>
                    </a:p>
                  </a:txBody>
                  <a:tcPr/>
                </a:tc>
                <a:tc>
                  <a:txBody>
                    <a:bodyPr/>
                    <a:lstStyle/>
                    <a:p>
                      <a:r>
                        <a:rPr lang="en-US" altLang="zh-CN" dirty="0"/>
                        <a:t>IF (GHz)</a:t>
                      </a:r>
                      <a:endParaRPr lang="zh-CN" altLang="en-US" dirty="0"/>
                    </a:p>
                  </a:txBody>
                  <a:tcPr/>
                </a:tc>
                <a:tc>
                  <a:txBody>
                    <a:bodyPr/>
                    <a:lstStyle/>
                    <a:p>
                      <a:r>
                        <a:rPr lang="en-US" altLang="zh-CN" dirty="0"/>
                        <a:t>Level (</a:t>
                      </a:r>
                      <a:r>
                        <a:rPr lang="en-US" altLang="zh-CN" dirty="0" err="1"/>
                        <a:t>dBm</a:t>
                      </a:r>
                      <a:r>
                        <a:rPr lang="en-US" altLang="zh-CN" dirty="0"/>
                        <a:t>)</a:t>
                      </a:r>
                      <a:endParaRPr lang="zh-CN" altLang="en-US" dirty="0"/>
                    </a:p>
                  </a:txBody>
                  <a:tcPr/>
                </a:tc>
                <a:tc>
                  <a:txBody>
                    <a:bodyPr/>
                    <a:lstStyle/>
                    <a:p>
                      <a:r>
                        <a:rPr lang="en-US" altLang="zh-CN" dirty="0"/>
                        <a:t>Feature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HMC1081 (die)</a:t>
                      </a:r>
                      <a:endParaRPr lang="zh-CN" altLang="en-US" dirty="0"/>
                    </a:p>
                  </a:txBody>
                  <a:tcPr/>
                </a:tc>
                <a:tc>
                  <a:txBody>
                    <a:bodyPr/>
                    <a:lstStyle/>
                    <a:p>
                      <a:r>
                        <a:rPr lang="en-US" altLang="zh-CN" dirty="0">
                          <a:solidFill>
                            <a:schemeClr val="tx1"/>
                          </a:solidFill>
                        </a:rPr>
                        <a:t>62.14</a:t>
                      </a:r>
                      <a:endParaRPr lang="zh-CN" altLang="en-US" dirty="0">
                        <a:solidFill>
                          <a:schemeClr val="tx1"/>
                        </a:solidFill>
                      </a:endParaRPr>
                    </a:p>
                  </a:txBody>
                  <a:tcPr/>
                </a:tc>
                <a:tc>
                  <a:txBody>
                    <a:bodyPr/>
                    <a:lstStyle/>
                    <a:p>
                      <a:r>
                        <a:rPr lang="en-US" altLang="zh-CN" dirty="0">
                          <a:solidFill>
                            <a:schemeClr val="tx1"/>
                          </a:solidFill>
                        </a:rPr>
                        <a:t>50~75</a:t>
                      </a:r>
                      <a:endParaRPr lang="zh-CN" altLang="en-US" dirty="0">
                        <a:solidFill>
                          <a:schemeClr val="tx1"/>
                        </a:solidFill>
                      </a:endParaRPr>
                    </a:p>
                  </a:txBody>
                  <a:tcPr/>
                </a:tc>
                <a:tc>
                  <a:txBody>
                    <a:bodyPr/>
                    <a:lstStyle/>
                    <a:p>
                      <a:r>
                        <a:rPr lang="en-US" altLang="zh-CN" dirty="0">
                          <a:solidFill>
                            <a:schemeClr val="tx1"/>
                          </a:solidFill>
                        </a:rPr>
                        <a:t>40~85</a:t>
                      </a:r>
                      <a:endParaRPr lang="zh-CN" altLang="en-US" dirty="0">
                        <a:solidFill>
                          <a:schemeClr val="tx1"/>
                        </a:solidFill>
                      </a:endParaRPr>
                    </a:p>
                  </a:txBody>
                  <a:tcPr/>
                </a:tc>
                <a:tc>
                  <a:txBody>
                    <a:bodyPr/>
                    <a:lstStyle/>
                    <a:p>
                      <a:r>
                        <a:rPr lang="en-US" altLang="zh-CN" dirty="0">
                          <a:solidFill>
                            <a:schemeClr val="tx1"/>
                          </a:solidFill>
                        </a:rPr>
                        <a:t>0~26</a:t>
                      </a:r>
                      <a:endParaRPr lang="zh-CN" altLang="en-US" dirty="0">
                        <a:solidFill>
                          <a:schemeClr val="tx1"/>
                        </a:solidFill>
                      </a:endParaRPr>
                    </a:p>
                  </a:txBody>
                  <a:tcPr/>
                </a:tc>
                <a:tc>
                  <a:txBody>
                    <a:bodyPr/>
                    <a:lstStyle/>
                    <a:p>
                      <a:r>
                        <a:rPr lang="en-US" altLang="zh-CN" dirty="0">
                          <a:solidFill>
                            <a:schemeClr val="tx1"/>
                          </a:solidFill>
                        </a:rPr>
                        <a:t>12</a:t>
                      </a:r>
                      <a:endParaRPr lang="zh-CN" altLang="en-US" dirty="0">
                        <a:solidFill>
                          <a:schemeClr val="tx1"/>
                        </a:solidFill>
                      </a:endParaRPr>
                    </a:p>
                  </a:txBody>
                  <a:tcPr/>
                </a:tc>
                <a:tc>
                  <a:txBody>
                    <a:bodyPr/>
                    <a:lstStyle/>
                    <a:p>
                      <a:r>
                        <a:rPr lang="en-US" altLang="zh-CN" dirty="0">
                          <a:solidFill>
                            <a:schemeClr val="tx1"/>
                          </a:solidFill>
                        </a:rPr>
                        <a:t>Double balanced</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7030A0"/>
                          </a:solidFill>
                        </a:rPr>
                        <a:t>HMC-MDB218 (die)</a:t>
                      </a:r>
                      <a:endParaRPr lang="zh-CN" altLang="en-US" dirty="0">
                        <a:solidFill>
                          <a:srgbClr val="7030A0"/>
                        </a:solidFill>
                      </a:endParaRPr>
                    </a:p>
                  </a:txBody>
                  <a:tcPr/>
                </a:tc>
                <a:tc>
                  <a:txBody>
                    <a:bodyPr/>
                    <a:lstStyle/>
                    <a:p>
                      <a:r>
                        <a:rPr lang="en-US" altLang="zh-CN" dirty="0">
                          <a:solidFill>
                            <a:schemeClr val="tx1"/>
                          </a:solidFill>
                        </a:rPr>
                        <a:t>46</a:t>
                      </a:r>
                      <a:endParaRPr lang="zh-CN" altLang="en-US" dirty="0">
                        <a:solidFill>
                          <a:schemeClr val="tx1"/>
                        </a:solidFill>
                      </a:endParaRPr>
                    </a:p>
                  </a:txBody>
                  <a:tcPr/>
                </a:tc>
                <a:tc>
                  <a:txBody>
                    <a:bodyPr/>
                    <a:lstStyle/>
                    <a:p>
                      <a:r>
                        <a:rPr lang="en-US" altLang="zh-CN" dirty="0">
                          <a:solidFill>
                            <a:schemeClr val="tx1"/>
                          </a:solidFill>
                        </a:rPr>
                        <a:t>54~64</a:t>
                      </a:r>
                      <a:endParaRPr lang="zh-CN" altLang="en-US" dirty="0">
                        <a:solidFill>
                          <a:schemeClr val="tx1"/>
                        </a:solidFill>
                      </a:endParaRPr>
                    </a:p>
                  </a:txBody>
                  <a:tcPr/>
                </a:tc>
                <a:tc>
                  <a:txBody>
                    <a:bodyPr/>
                    <a:lstStyle/>
                    <a:p>
                      <a:r>
                        <a:rPr lang="en-US" altLang="zh-CN" dirty="0">
                          <a:solidFill>
                            <a:schemeClr val="tx1"/>
                          </a:solidFill>
                        </a:rPr>
                        <a:t>27~32</a:t>
                      </a:r>
                      <a:endParaRPr lang="zh-CN" altLang="en-US" dirty="0">
                        <a:solidFill>
                          <a:schemeClr val="tx1"/>
                        </a:solidFill>
                      </a:endParaRPr>
                    </a:p>
                  </a:txBody>
                  <a:tcPr/>
                </a:tc>
                <a:tc>
                  <a:txBody>
                    <a:bodyPr/>
                    <a:lstStyle/>
                    <a:p>
                      <a:r>
                        <a:rPr lang="en-US" altLang="zh-CN" dirty="0">
                          <a:solidFill>
                            <a:schemeClr val="tx1"/>
                          </a:solidFill>
                        </a:rPr>
                        <a:t>0~3</a:t>
                      </a:r>
                      <a:endParaRPr lang="zh-CN" altLang="en-US" dirty="0">
                        <a:solidFill>
                          <a:schemeClr val="tx1"/>
                        </a:solidFill>
                      </a:endParaRPr>
                    </a:p>
                  </a:txBody>
                  <a:tcPr/>
                </a:tc>
                <a:tc>
                  <a:txBody>
                    <a:bodyPr/>
                    <a:lstStyle/>
                    <a:p>
                      <a:r>
                        <a:rPr lang="en-US" altLang="zh-CN" dirty="0">
                          <a:solidFill>
                            <a:schemeClr val="tx1"/>
                          </a:solidFill>
                        </a:rPr>
                        <a:t>10</a:t>
                      </a:r>
                      <a:endParaRPr lang="zh-CN" altLang="en-US" dirty="0">
                        <a:solidFill>
                          <a:schemeClr val="tx1"/>
                        </a:solidFill>
                      </a:endParaRPr>
                    </a:p>
                  </a:txBody>
                  <a:tcPr/>
                </a:tc>
                <a:tc>
                  <a:txBody>
                    <a:bodyPr/>
                    <a:lstStyle/>
                    <a:p>
                      <a:r>
                        <a:rPr lang="en-US" altLang="zh-CN" dirty="0">
                          <a:solidFill>
                            <a:schemeClr val="tx1"/>
                          </a:solidFill>
                        </a:rPr>
                        <a:t>Sub-harmonic, image rejection</a:t>
                      </a:r>
                      <a:endParaRPr lang="zh-CN" altLang="en-US" dirty="0">
                        <a:solidFill>
                          <a:schemeClr val="tx1"/>
                        </a:solidFill>
                      </a:endParaRP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HMC-MDB169 (die)</a:t>
                      </a:r>
                      <a:endParaRPr lang="zh-CN" altLang="en-US" dirty="0"/>
                    </a:p>
                  </a:txBody>
                  <a:tcPr/>
                </a:tc>
                <a:tc>
                  <a:txBody>
                    <a:bodyPr/>
                    <a:lstStyle/>
                    <a:p>
                      <a:r>
                        <a:rPr lang="en-US" altLang="zh-CN" dirty="0">
                          <a:solidFill>
                            <a:schemeClr val="tx1"/>
                          </a:solidFill>
                        </a:rPr>
                        <a:t>27.27</a:t>
                      </a:r>
                      <a:endParaRPr lang="zh-CN" altLang="en-US" dirty="0">
                        <a:solidFill>
                          <a:schemeClr val="tx1"/>
                        </a:solidFill>
                      </a:endParaRPr>
                    </a:p>
                  </a:txBody>
                  <a:tcPr/>
                </a:tc>
                <a:tc>
                  <a:txBody>
                    <a:bodyPr/>
                    <a:lstStyle/>
                    <a:p>
                      <a:r>
                        <a:rPr lang="en-US" altLang="zh-CN" dirty="0">
                          <a:solidFill>
                            <a:schemeClr val="tx1"/>
                          </a:solidFill>
                        </a:rPr>
                        <a:t>54~65</a:t>
                      </a:r>
                      <a:endParaRPr lang="zh-CN" altLang="en-US" dirty="0">
                        <a:solidFill>
                          <a:schemeClr val="tx1"/>
                        </a:solidFill>
                      </a:endParaRPr>
                    </a:p>
                  </a:txBody>
                  <a:tcPr/>
                </a:tc>
                <a:tc>
                  <a:txBody>
                    <a:bodyPr/>
                    <a:lstStyle/>
                    <a:p>
                      <a:r>
                        <a:rPr lang="en-US" altLang="zh-CN" dirty="0">
                          <a:solidFill>
                            <a:schemeClr val="tx1"/>
                          </a:solidFill>
                        </a:rPr>
                        <a:t>54~64</a:t>
                      </a:r>
                      <a:endParaRPr lang="zh-CN" altLang="en-US" dirty="0">
                        <a:solidFill>
                          <a:schemeClr val="tx1"/>
                        </a:solidFill>
                      </a:endParaRPr>
                    </a:p>
                  </a:txBody>
                  <a:tcPr/>
                </a:tc>
                <a:tc>
                  <a:txBody>
                    <a:bodyPr/>
                    <a:lstStyle/>
                    <a:p>
                      <a:r>
                        <a:rPr lang="en-US" altLang="zh-CN" dirty="0">
                          <a:solidFill>
                            <a:schemeClr val="tx1"/>
                          </a:solidFill>
                        </a:rPr>
                        <a:t>0~5</a:t>
                      </a:r>
                      <a:endParaRPr lang="zh-CN" altLang="en-US" dirty="0">
                        <a:solidFill>
                          <a:schemeClr val="tx1"/>
                        </a:solidFill>
                      </a:endParaRPr>
                    </a:p>
                  </a:txBody>
                  <a:tcPr/>
                </a:tc>
                <a:tc>
                  <a:txBody>
                    <a:bodyPr/>
                    <a:lstStyle/>
                    <a:p>
                      <a:r>
                        <a:rPr lang="en-US" altLang="zh-CN" dirty="0">
                          <a:solidFill>
                            <a:schemeClr val="tx1"/>
                          </a:solidFill>
                        </a:rPr>
                        <a:t>13</a:t>
                      </a:r>
                    </a:p>
                    <a:p>
                      <a:endParaRPr lang="en-US" altLang="zh-CN" dirty="0">
                        <a:solidFill>
                          <a:schemeClr val="tx1"/>
                        </a:solidFill>
                      </a:endParaRPr>
                    </a:p>
                  </a:txBody>
                  <a:tcPr/>
                </a:tc>
                <a:tc>
                  <a:txBody>
                    <a:bodyPr/>
                    <a:lstStyle/>
                    <a:p>
                      <a:endParaRPr lang="en-US" altLang="zh-CN" dirty="0">
                        <a:solidFill>
                          <a:schemeClr val="tx1"/>
                        </a:solidFill>
                      </a:endParaRPr>
                    </a:p>
                  </a:txBody>
                  <a:tcPr/>
                </a:tc>
                <a:extLst>
                  <a:ext uri="{0D108BD9-81ED-4DB2-BD59-A6C34878D82A}">
                    <a16:rowId xmlns:a16="http://schemas.microsoft.com/office/drawing/2014/main" val="10003"/>
                  </a:ext>
                </a:extLst>
              </a:tr>
            </a:tbl>
          </a:graphicData>
        </a:graphic>
      </p:graphicFrame>
      <p:pic>
        <p:nvPicPr>
          <p:cNvPr id="3" name="Picture 2"/>
          <p:cNvPicPr>
            <a:picLocks noChangeAspect="1"/>
          </p:cNvPicPr>
          <p:nvPr/>
        </p:nvPicPr>
        <p:blipFill>
          <a:blip r:embed="rId2"/>
          <a:stretch>
            <a:fillRect/>
          </a:stretch>
        </p:blipFill>
        <p:spPr>
          <a:xfrm>
            <a:off x="4644008" y="5097120"/>
            <a:ext cx="1800200" cy="1709924"/>
          </a:xfrm>
          <a:prstGeom prst="rect">
            <a:avLst/>
          </a:prstGeom>
        </p:spPr>
      </p:pic>
      <p:sp>
        <p:nvSpPr>
          <p:cNvPr id="7" name="Rectangle 6"/>
          <p:cNvSpPr/>
          <p:nvPr/>
        </p:nvSpPr>
        <p:spPr>
          <a:xfrm>
            <a:off x="2948654" y="5767416"/>
            <a:ext cx="1717137" cy="369332"/>
          </a:xfrm>
          <a:prstGeom prst="rect">
            <a:avLst/>
          </a:prstGeom>
        </p:spPr>
        <p:txBody>
          <a:bodyPr wrap="none">
            <a:spAutoFit/>
          </a:bodyPr>
          <a:lstStyle/>
          <a:p>
            <a:r>
              <a:rPr lang="en-US" dirty="0">
                <a:solidFill>
                  <a:srgbClr val="7030A0"/>
                </a:solidFill>
              </a:rPr>
              <a:t>HMC-MDB218</a:t>
            </a:r>
            <a:r>
              <a:rPr lang="en-US" dirty="0"/>
              <a:t> </a:t>
            </a:r>
          </a:p>
        </p:txBody>
      </p:sp>
      <p:pic>
        <p:nvPicPr>
          <p:cNvPr id="8" name="Picture 7"/>
          <p:cNvPicPr>
            <a:picLocks noChangeAspect="1"/>
          </p:cNvPicPr>
          <p:nvPr/>
        </p:nvPicPr>
        <p:blipFill>
          <a:blip r:embed="rId3"/>
          <a:stretch>
            <a:fillRect/>
          </a:stretch>
        </p:blipFill>
        <p:spPr>
          <a:xfrm>
            <a:off x="6707202" y="5083304"/>
            <a:ext cx="2114550" cy="1790700"/>
          </a:xfrm>
          <a:prstGeom prst="rect">
            <a:avLst/>
          </a:prstGeom>
        </p:spPr>
      </p:pic>
      <p:sp>
        <p:nvSpPr>
          <p:cNvPr id="9" name="TextBox 8"/>
          <p:cNvSpPr txBox="1"/>
          <p:nvPr/>
        </p:nvSpPr>
        <p:spPr>
          <a:xfrm>
            <a:off x="-26392" y="5379652"/>
            <a:ext cx="2955156" cy="923330"/>
          </a:xfrm>
          <a:prstGeom prst="rect">
            <a:avLst/>
          </a:prstGeom>
          <a:noFill/>
        </p:spPr>
        <p:txBody>
          <a:bodyPr wrap="square" rtlCol="0">
            <a:spAutoFit/>
          </a:bodyPr>
          <a:lstStyle/>
          <a:p>
            <a:r>
              <a:rPr lang="en-US" dirty="0"/>
              <a:t>We are going to use it mainly also because the required LO frequency is relative low</a:t>
            </a:r>
          </a:p>
        </p:txBody>
      </p:sp>
    </p:spTree>
    <p:extLst>
      <p:ext uri="{BB962C8B-B14F-4D97-AF65-F5344CB8AC3E}">
        <p14:creationId xmlns:p14="http://schemas.microsoft.com/office/powerpoint/2010/main" val="325007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Waveguide Mixer</a:t>
            </a:r>
            <a:endParaRPr lang="zh-CN" altLang="en-US" dirty="0"/>
          </a:p>
        </p:txBody>
      </p:sp>
      <p:sp>
        <p:nvSpPr>
          <p:cNvPr id="3" name="内容占位符 2"/>
          <p:cNvSpPr>
            <a:spLocks noGrp="1"/>
          </p:cNvSpPr>
          <p:nvPr>
            <p:ph idx="1"/>
          </p:nvPr>
        </p:nvSpPr>
        <p:spPr/>
        <p:txBody>
          <a:bodyPr/>
          <a:lstStyle/>
          <a:p>
            <a:r>
              <a:rPr lang="en-US" altLang="zh-CN" dirty="0"/>
              <a:t>Typical RF frequency range of this type mixer covers from 18 to 110 GHz. There are many subharmonic pumped products in the market:</a:t>
            </a:r>
          </a:p>
          <a:p>
            <a:endParaRPr lang="zh-CN" altLang="en-US" dirty="0"/>
          </a:p>
        </p:txBody>
      </p:sp>
      <p:sp>
        <p:nvSpPr>
          <p:cNvPr id="4" name="灯片编号占位符 3"/>
          <p:cNvSpPr>
            <a:spLocks noGrp="1"/>
          </p:cNvSpPr>
          <p:nvPr>
            <p:ph type="sldNum" sz="quarter" idx="11"/>
          </p:nvPr>
        </p:nvSpPr>
        <p:spPr/>
        <p:txBody>
          <a:bodyPr/>
          <a:lstStyle/>
          <a:p>
            <a:fld id="{B6F15528-21DE-4FAA-801E-634DDDAF4B2B}" type="slidenum">
              <a:rPr lang="en-US" smtClean="0">
                <a:solidFill>
                  <a:srgbClr val="000000"/>
                </a:solidFill>
              </a:rPr>
              <a:pPr/>
              <a:t>7</a:t>
            </a:fld>
            <a:endParaRPr lang="en-US" dirty="0">
              <a:solidFill>
                <a:srgbClr val="000000"/>
              </a:solidFill>
            </a:endParaRPr>
          </a:p>
        </p:txBody>
      </p:sp>
      <p:graphicFrame>
        <p:nvGraphicFramePr>
          <p:cNvPr id="5" name="内容占位符 4"/>
          <p:cNvGraphicFramePr>
            <a:graphicFrameLocks/>
          </p:cNvGraphicFramePr>
          <p:nvPr/>
        </p:nvGraphicFramePr>
        <p:xfrm>
          <a:off x="179512" y="2348880"/>
          <a:ext cx="8458199" cy="1752600"/>
        </p:xfrm>
        <a:graphic>
          <a:graphicData uri="http://schemas.openxmlformats.org/drawingml/2006/table">
            <a:tbl>
              <a:tblPr firstRow="1" bandRow="1">
                <a:tableStyleId>{5C22544A-7EE6-4342-B048-85BDC9FD1C3A}</a:tableStyleId>
              </a:tblPr>
              <a:tblGrid>
                <a:gridCol w="1315790">
                  <a:extLst>
                    <a:ext uri="{9D8B030D-6E8A-4147-A177-3AD203B41FA5}">
                      <a16:colId xmlns:a16="http://schemas.microsoft.com/office/drawing/2014/main" val="20000"/>
                    </a:ext>
                  </a:extLst>
                </a:gridCol>
                <a:gridCol w="1100839">
                  <a:extLst>
                    <a:ext uri="{9D8B030D-6E8A-4147-A177-3AD203B41FA5}">
                      <a16:colId xmlns:a16="http://schemas.microsoft.com/office/drawing/2014/main" val="20001"/>
                    </a:ext>
                  </a:extLst>
                </a:gridCol>
                <a:gridCol w="1208314">
                  <a:extLst>
                    <a:ext uri="{9D8B030D-6E8A-4147-A177-3AD203B41FA5}">
                      <a16:colId xmlns:a16="http://schemas.microsoft.com/office/drawing/2014/main" val="20002"/>
                    </a:ext>
                  </a:extLst>
                </a:gridCol>
                <a:gridCol w="1208314">
                  <a:extLst>
                    <a:ext uri="{9D8B030D-6E8A-4147-A177-3AD203B41FA5}">
                      <a16:colId xmlns:a16="http://schemas.microsoft.com/office/drawing/2014/main" val="20003"/>
                    </a:ext>
                  </a:extLst>
                </a:gridCol>
                <a:gridCol w="1208314">
                  <a:extLst>
                    <a:ext uri="{9D8B030D-6E8A-4147-A177-3AD203B41FA5}">
                      <a16:colId xmlns:a16="http://schemas.microsoft.com/office/drawing/2014/main" val="20004"/>
                    </a:ext>
                  </a:extLst>
                </a:gridCol>
                <a:gridCol w="1208314">
                  <a:extLst>
                    <a:ext uri="{9D8B030D-6E8A-4147-A177-3AD203B41FA5}">
                      <a16:colId xmlns:a16="http://schemas.microsoft.com/office/drawing/2014/main" val="20005"/>
                    </a:ext>
                  </a:extLst>
                </a:gridCol>
                <a:gridCol w="1208314">
                  <a:extLst>
                    <a:ext uri="{9D8B030D-6E8A-4147-A177-3AD203B41FA5}">
                      <a16:colId xmlns:a16="http://schemas.microsoft.com/office/drawing/2014/main" val="20006"/>
                    </a:ext>
                  </a:extLst>
                </a:gridCol>
              </a:tblGrid>
              <a:tr h="370840">
                <a:tc>
                  <a:txBody>
                    <a:bodyPr/>
                    <a:lstStyle/>
                    <a:p>
                      <a:r>
                        <a:rPr lang="en-US" altLang="zh-CN" dirty="0"/>
                        <a:t>Vender</a:t>
                      </a:r>
                      <a:endParaRPr lang="zh-CN" altLang="en-US" dirty="0"/>
                    </a:p>
                  </a:txBody>
                  <a:tcPr/>
                </a:tc>
                <a:tc>
                  <a:txBody>
                    <a:bodyPr/>
                    <a:lstStyle/>
                    <a:p>
                      <a:r>
                        <a:rPr lang="en-US" altLang="zh-CN" dirty="0"/>
                        <a:t>Price (USD)</a:t>
                      </a:r>
                      <a:endParaRPr lang="zh-CN" altLang="en-US" dirty="0"/>
                    </a:p>
                  </a:txBody>
                  <a:tcPr/>
                </a:tc>
                <a:tc>
                  <a:txBody>
                    <a:bodyPr/>
                    <a:lstStyle/>
                    <a:p>
                      <a:r>
                        <a:rPr lang="en-US" altLang="zh-CN" dirty="0"/>
                        <a:t>RF (GHz)</a:t>
                      </a:r>
                      <a:endParaRPr lang="zh-CN" altLang="en-US" dirty="0"/>
                    </a:p>
                  </a:txBody>
                  <a:tcPr/>
                </a:tc>
                <a:tc>
                  <a:txBody>
                    <a:bodyPr/>
                    <a:lstStyle/>
                    <a:p>
                      <a:r>
                        <a:rPr lang="en-US" altLang="zh-CN" dirty="0"/>
                        <a:t>LO (GHz)</a:t>
                      </a:r>
                      <a:endParaRPr lang="zh-CN" altLang="en-US" dirty="0"/>
                    </a:p>
                  </a:txBody>
                  <a:tcPr/>
                </a:tc>
                <a:tc>
                  <a:txBody>
                    <a:bodyPr/>
                    <a:lstStyle/>
                    <a:p>
                      <a:r>
                        <a:rPr lang="en-US" altLang="zh-CN" dirty="0"/>
                        <a:t>IF (GHz)</a:t>
                      </a:r>
                      <a:endParaRPr lang="zh-CN" altLang="en-US" dirty="0"/>
                    </a:p>
                  </a:txBody>
                  <a:tcPr/>
                </a:tc>
                <a:tc>
                  <a:txBody>
                    <a:bodyPr/>
                    <a:lstStyle/>
                    <a:p>
                      <a:r>
                        <a:rPr lang="en-US" altLang="zh-CN" dirty="0"/>
                        <a:t>Level (</a:t>
                      </a:r>
                      <a:r>
                        <a:rPr lang="en-US" altLang="zh-CN" dirty="0" err="1"/>
                        <a:t>dBm</a:t>
                      </a:r>
                      <a:r>
                        <a:rPr lang="en-US" altLang="zh-CN" dirty="0"/>
                        <a:t>)</a:t>
                      </a:r>
                      <a:endParaRPr lang="zh-CN" altLang="en-US" dirty="0"/>
                    </a:p>
                  </a:txBody>
                  <a:tcPr/>
                </a:tc>
                <a:tc>
                  <a:txBody>
                    <a:bodyPr/>
                    <a:lstStyle/>
                    <a:p>
                      <a:r>
                        <a:rPr lang="en-US" altLang="zh-CN" dirty="0"/>
                        <a:t>Port</a:t>
                      </a:r>
                      <a:r>
                        <a:rPr lang="en-US" altLang="zh-CN" baseline="0" dirty="0"/>
                        <a:t> type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Ducommun</a:t>
                      </a:r>
                      <a:endParaRPr lang="zh-CN" altLang="en-US" dirty="0"/>
                    </a:p>
                  </a:txBody>
                  <a:tcPr/>
                </a:tc>
                <a:tc>
                  <a:txBody>
                    <a:bodyPr/>
                    <a:lstStyle/>
                    <a:p>
                      <a:r>
                        <a:rPr lang="en-US" altLang="zh-CN" dirty="0">
                          <a:solidFill>
                            <a:schemeClr val="tx1"/>
                          </a:solidFill>
                        </a:rPr>
                        <a:t>N/A</a:t>
                      </a:r>
                      <a:endParaRPr lang="zh-CN" altLang="en-US" dirty="0">
                        <a:solidFill>
                          <a:schemeClr val="tx1"/>
                        </a:solidFill>
                      </a:endParaRPr>
                    </a:p>
                  </a:txBody>
                  <a:tcPr/>
                </a:tc>
                <a:tc>
                  <a:txBody>
                    <a:bodyPr/>
                    <a:lstStyle/>
                    <a:p>
                      <a:r>
                        <a:rPr lang="en-US" altLang="zh-CN" dirty="0">
                          <a:solidFill>
                            <a:schemeClr val="tx1"/>
                          </a:solidFill>
                        </a:rPr>
                        <a:t>50~75</a:t>
                      </a:r>
                      <a:endParaRPr lang="zh-CN" altLang="en-US" dirty="0">
                        <a:solidFill>
                          <a:schemeClr val="tx1"/>
                        </a:solidFill>
                      </a:endParaRPr>
                    </a:p>
                  </a:txBody>
                  <a:tcPr/>
                </a:tc>
                <a:tc>
                  <a:txBody>
                    <a:bodyPr/>
                    <a:lstStyle/>
                    <a:p>
                      <a:r>
                        <a:rPr lang="en-US" altLang="zh-CN" dirty="0">
                          <a:solidFill>
                            <a:schemeClr val="tx1"/>
                          </a:solidFill>
                        </a:rPr>
                        <a:t>25~37.5</a:t>
                      </a:r>
                      <a:endParaRPr lang="zh-CN" altLang="en-US" dirty="0">
                        <a:solidFill>
                          <a:schemeClr val="tx1"/>
                        </a:solidFill>
                      </a:endParaRPr>
                    </a:p>
                  </a:txBody>
                  <a:tcPr/>
                </a:tc>
                <a:tc>
                  <a:txBody>
                    <a:bodyPr/>
                    <a:lstStyle/>
                    <a:p>
                      <a:r>
                        <a:rPr lang="en-US" altLang="zh-CN" dirty="0">
                          <a:solidFill>
                            <a:schemeClr val="tx1"/>
                          </a:solidFill>
                        </a:rPr>
                        <a:t>DC~12</a:t>
                      </a:r>
                      <a:endParaRPr lang="zh-CN" altLang="en-US" dirty="0">
                        <a:solidFill>
                          <a:schemeClr val="tx1"/>
                        </a:solidFill>
                      </a:endParaRPr>
                    </a:p>
                  </a:txBody>
                  <a:tcPr/>
                </a:tc>
                <a:tc>
                  <a:txBody>
                    <a:bodyPr/>
                    <a:lstStyle/>
                    <a:p>
                      <a:r>
                        <a:rPr lang="en-US" altLang="zh-CN" dirty="0">
                          <a:solidFill>
                            <a:schemeClr val="tx1"/>
                          </a:solidFill>
                        </a:rPr>
                        <a:t>18</a:t>
                      </a:r>
                      <a:endParaRPr lang="zh-CN" altLang="en-US" dirty="0">
                        <a:solidFill>
                          <a:schemeClr val="tx1"/>
                        </a:solidFill>
                      </a:endParaRPr>
                    </a:p>
                  </a:txBody>
                  <a:tcPr/>
                </a:tc>
                <a:tc>
                  <a:txBody>
                    <a:bodyPr/>
                    <a:lstStyle/>
                    <a:p>
                      <a:r>
                        <a:rPr lang="en-US" altLang="zh-CN" dirty="0">
                          <a:solidFill>
                            <a:schemeClr val="tx1"/>
                          </a:solidFill>
                        </a:rPr>
                        <a:t>WR-15</a:t>
                      </a:r>
                      <a:endParaRPr lang="zh-CN" altLang="en-US"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altLang="zh-CN" dirty="0" err="1"/>
                        <a:t>Cernex</a:t>
                      </a:r>
                      <a:endParaRPr lang="zh-CN" altLang="en-US" dirty="0"/>
                    </a:p>
                  </a:txBody>
                  <a:tcPr/>
                </a:tc>
                <a:tc>
                  <a:txBody>
                    <a:bodyPr/>
                    <a:lstStyle/>
                    <a:p>
                      <a:r>
                        <a:rPr lang="en-US" altLang="zh-CN" dirty="0">
                          <a:solidFill>
                            <a:schemeClr val="tx1"/>
                          </a:solidFill>
                        </a:rPr>
                        <a:t>N/A</a:t>
                      </a:r>
                      <a:endParaRPr lang="zh-CN" altLang="en-US" dirty="0">
                        <a:solidFill>
                          <a:schemeClr val="tx1"/>
                        </a:solidFill>
                      </a:endParaRPr>
                    </a:p>
                  </a:txBody>
                  <a:tcPr/>
                </a:tc>
                <a:tc>
                  <a:txBody>
                    <a:bodyPr/>
                    <a:lstStyle/>
                    <a:p>
                      <a:r>
                        <a:rPr lang="en-US" altLang="zh-CN" dirty="0">
                          <a:solidFill>
                            <a:schemeClr val="tx1"/>
                          </a:solidFill>
                        </a:rPr>
                        <a:t>50~75</a:t>
                      </a:r>
                      <a:endParaRPr lang="zh-CN" altLang="en-US" dirty="0">
                        <a:solidFill>
                          <a:schemeClr val="tx1"/>
                        </a:solidFill>
                      </a:endParaRPr>
                    </a:p>
                  </a:txBody>
                  <a:tcPr/>
                </a:tc>
                <a:tc>
                  <a:txBody>
                    <a:bodyPr/>
                    <a:lstStyle/>
                    <a:p>
                      <a:r>
                        <a:rPr lang="en-US" altLang="zh-CN" dirty="0">
                          <a:solidFill>
                            <a:schemeClr val="tx1"/>
                          </a:solidFill>
                        </a:rPr>
                        <a:t>25~37.5</a:t>
                      </a:r>
                      <a:endParaRPr lang="zh-CN" altLang="en-US" dirty="0">
                        <a:solidFill>
                          <a:schemeClr val="tx1"/>
                        </a:solidFill>
                      </a:endParaRPr>
                    </a:p>
                  </a:txBody>
                  <a:tcPr/>
                </a:tc>
                <a:tc>
                  <a:txBody>
                    <a:bodyPr/>
                    <a:lstStyle/>
                    <a:p>
                      <a:r>
                        <a:rPr lang="en-US" altLang="zh-CN" dirty="0">
                          <a:solidFill>
                            <a:schemeClr val="tx1"/>
                          </a:solidFill>
                        </a:rPr>
                        <a:t>DC~5</a:t>
                      </a:r>
                      <a:endParaRPr lang="zh-CN" altLang="en-US" dirty="0">
                        <a:solidFill>
                          <a:schemeClr val="tx1"/>
                        </a:solidFill>
                      </a:endParaRPr>
                    </a:p>
                  </a:txBody>
                  <a:tcPr/>
                </a:tc>
                <a:tc>
                  <a:txBody>
                    <a:bodyPr/>
                    <a:lstStyle/>
                    <a:p>
                      <a:r>
                        <a:rPr lang="en-US" altLang="zh-CN" dirty="0">
                          <a:solidFill>
                            <a:schemeClr val="tx1"/>
                          </a:solidFill>
                        </a:rPr>
                        <a:t>10~15</a:t>
                      </a:r>
                      <a:endParaRPr lang="zh-CN" altLang="en-US" dirty="0">
                        <a:solidFill>
                          <a:schemeClr val="tx1"/>
                        </a:solidFill>
                      </a:endParaRPr>
                    </a:p>
                  </a:txBody>
                  <a:tcPr/>
                </a:tc>
                <a:tc>
                  <a:txBody>
                    <a:bodyPr/>
                    <a:lstStyle/>
                    <a:p>
                      <a:r>
                        <a:rPr lang="en-US" altLang="zh-CN" dirty="0">
                          <a:solidFill>
                            <a:schemeClr val="tx1"/>
                          </a:solidFill>
                        </a:rPr>
                        <a:t>WR-15</a:t>
                      </a:r>
                      <a:endParaRPr lang="zh-CN" altLang="en-US"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altLang="zh-CN" dirty="0" err="1"/>
                        <a:t>Farran</a:t>
                      </a:r>
                      <a:r>
                        <a:rPr lang="en-US" altLang="zh-CN" dirty="0"/>
                        <a:t> </a:t>
                      </a:r>
                      <a:endParaRPr lang="zh-CN" altLang="en-US" dirty="0"/>
                    </a:p>
                  </a:txBody>
                  <a:tcPr/>
                </a:tc>
                <a:tc>
                  <a:txBody>
                    <a:bodyPr/>
                    <a:lstStyle/>
                    <a:p>
                      <a:r>
                        <a:rPr lang="en-US" altLang="zh-CN" dirty="0">
                          <a:solidFill>
                            <a:schemeClr val="tx1"/>
                          </a:solidFill>
                        </a:rPr>
                        <a:t>N/A</a:t>
                      </a:r>
                      <a:endParaRPr lang="zh-CN" altLang="en-US" dirty="0">
                        <a:solidFill>
                          <a:schemeClr val="tx1"/>
                        </a:solidFill>
                      </a:endParaRPr>
                    </a:p>
                  </a:txBody>
                  <a:tcPr/>
                </a:tc>
                <a:tc>
                  <a:txBody>
                    <a:bodyPr/>
                    <a:lstStyle/>
                    <a:p>
                      <a:r>
                        <a:rPr lang="en-US" altLang="zh-CN" dirty="0">
                          <a:solidFill>
                            <a:schemeClr val="tx1"/>
                          </a:solidFill>
                        </a:rPr>
                        <a:t>50~75</a:t>
                      </a:r>
                      <a:endParaRPr lang="zh-CN" altLang="en-US" dirty="0">
                        <a:solidFill>
                          <a:schemeClr val="tx1"/>
                        </a:solidFill>
                      </a:endParaRPr>
                    </a:p>
                  </a:txBody>
                  <a:tcPr/>
                </a:tc>
                <a:tc>
                  <a:txBody>
                    <a:bodyPr/>
                    <a:lstStyle/>
                    <a:p>
                      <a:r>
                        <a:rPr lang="en-US" altLang="zh-CN" dirty="0">
                          <a:solidFill>
                            <a:schemeClr val="tx1"/>
                          </a:solidFill>
                        </a:rPr>
                        <a:t>25~37.5</a:t>
                      </a:r>
                      <a:endParaRPr lang="zh-CN" altLang="en-US" dirty="0">
                        <a:solidFill>
                          <a:schemeClr val="tx1"/>
                        </a:solidFill>
                      </a:endParaRPr>
                    </a:p>
                  </a:txBody>
                  <a:tcPr/>
                </a:tc>
                <a:tc>
                  <a:txBody>
                    <a:bodyPr/>
                    <a:lstStyle/>
                    <a:p>
                      <a:r>
                        <a:rPr lang="en-US" altLang="zh-CN" dirty="0">
                          <a:solidFill>
                            <a:schemeClr val="tx1"/>
                          </a:solidFill>
                        </a:rPr>
                        <a:t>0.01~6.5</a:t>
                      </a:r>
                      <a:endParaRPr lang="zh-CN" altLang="en-US" dirty="0">
                        <a:solidFill>
                          <a:schemeClr val="tx1"/>
                        </a:solidFill>
                      </a:endParaRPr>
                    </a:p>
                  </a:txBody>
                  <a:tcPr/>
                </a:tc>
                <a:tc>
                  <a:txBody>
                    <a:bodyPr/>
                    <a:lstStyle/>
                    <a:p>
                      <a:r>
                        <a:rPr lang="en-US" altLang="zh-CN" dirty="0">
                          <a:solidFill>
                            <a:schemeClr val="tx1"/>
                          </a:solidFill>
                        </a:rPr>
                        <a:t>7~13</a:t>
                      </a:r>
                      <a:endParaRPr lang="zh-CN" altLang="en-US" dirty="0">
                        <a:solidFill>
                          <a:schemeClr val="tx1"/>
                        </a:solidFill>
                      </a:endParaRPr>
                    </a:p>
                  </a:txBody>
                  <a:tcPr/>
                </a:tc>
                <a:tc>
                  <a:txBody>
                    <a:bodyPr/>
                    <a:lstStyle/>
                    <a:p>
                      <a:r>
                        <a:rPr lang="en-US" altLang="zh-CN" dirty="0">
                          <a:solidFill>
                            <a:schemeClr val="tx1"/>
                          </a:solidFill>
                        </a:rPr>
                        <a:t>WR-15</a:t>
                      </a:r>
                      <a:endParaRPr lang="zh-CN" altLang="en-US"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67544" y="5078116"/>
            <a:ext cx="4323897" cy="646331"/>
          </a:xfrm>
          <a:prstGeom prst="rect">
            <a:avLst/>
          </a:prstGeom>
          <a:noFill/>
        </p:spPr>
        <p:txBody>
          <a:bodyPr wrap="square" rtlCol="0">
            <a:spAutoFit/>
          </a:bodyPr>
          <a:lstStyle/>
          <a:p>
            <a:r>
              <a:rPr lang="en-US" dirty="0">
                <a:solidFill>
                  <a:srgbClr val="000000"/>
                </a:solidFill>
              </a:rPr>
              <a:t>But the waveguide port to coaxial connector adaptor is expensive</a:t>
            </a:r>
          </a:p>
        </p:txBody>
      </p:sp>
      <p:pic>
        <p:nvPicPr>
          <p:cNvPr id="7" name="Picture 6"/>
          <p:cNvPicPr>
            <a:picLocks noChangeAspect="1"/>
          </p:cNvPicPr>
          <p:nvPr/>
        </p:nvPicPr>
        <p:blipFill>
          <a:blip r:embed="rId2"/>
          <a:stretch>
            <a:fillRect/>
          </a:stretch>
        </p:blipFill>
        <p:spPr>
          <a:xfrm>
            <a:off x="4791441" y="4450110"/>
            <a:ext cx="3251048" cy="2171700"/>
          </a:xfrm>
          <a:prstGeom prst="rect">
            <a:avLst/>
          </a:prstGeom>
        </p:spPr>
      </p:pic>
    </p:spTree>
    <p:extLst>
      <p:ext uri="{BB962C8B-B14F-4D97-AF65-F5344CB8AC3E}">
        <p14:creationId xmlns:p14="http://schemas.microsoft.com/office/powerpoint/2010/main" val="306140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fld id="{B6F15528-21DE-4FAA-801E-634DDDAF4B2B}" type="slidenum">
              <a:rPr lang="en-US" smtClean="0">
                <a:solidFill>
                  <a:srgbClr val="000000"/>
                </a:solidFill>
              </a:rPr>
              <a:pPr/>
              <a:t>8</a:t>
            </a:fld>
            <a:endParaRPr lang="en-US" dirty="0">
              <a:solidFill>
                <a:srgbClr val="000000"/>
              </a:solidFill>
            </a:endParaRPr>
          </a:p>
        </p:txBody>
      </p:sp>
      <p:sp>
        <p:nvSpPr>
          <p:cNvPr id="4" name="TextBox 3"/>
          <p:cNvSpPr txBox="1"/>
          <p:nvPr/>
        </p:nvSpPr>
        <p:spPr>
          <a:xfrm>
            <a:off x="2699792" y="3140968"/>
            <a:ext cx="4392488" cy="584775"/>
          </a:xfrm>
          <a:prstGeom prst="rect">
            <a:avLst/>
          </a:prstGeom>
          <a:noFill/>
        </p:spPr>
        <p:txBody>
          <a:bodyPr wrap="square" rtlCol="0">
            <a:spAutoFit/>
          </a:bodyPr>
          <a:lstStyle/>
          <a:p>
            <a:r>
              <a:rPr lang="en-US" sz="3200" dirty="0">
                <a:solidFill>
                  <a:srgbClr val="000000"/>
                </a:solidFill>
              </a:rPr>
              <a:t>Solutions for LO path</a:t>
            </a:r>
          </a:p>
        </p:txBody>
      </p:sp>
    </p:spTree>
    <p:extLst>
      <p:ext uri="{BB962C8B-B14F-4D97-AF65-F5344CB8AC3E}">
        <p14:creationId xmlns:p14="http://schemas.microsoft.com/office/powerpoint/2010/main" val="387414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lstStyle/>
          <a:p>
            <a:pPr marL="0" indent="0">
              <a:buNone/>
            </a:pPr>
            <a:r>
              <a:rPr lang="en-US" dirty="0"/>
              <a:t>We consider to design a LO path works for two different mixer:</a:t>
            </a:r>
          </a:p>
          <a:p>
            <a:pPr marL="0" indent="0">
              <a:buNone/>
            </a:pPr>
            <a:endParaRPr lang="en-US" sz="1800" dirty="0"/>
          </a:p>
          <a:p>
            <a:pPr marL="0" indent="0">
              <a:buNone/>
            </a:pPr>
            <a:r>
              <a:rPr lang="en-US" sz="1800" dirty="0"/>
              <a:t>For the module mixer (M9D-2065), its IF supports a wide frequency range 1-22 GHz</a:t>
            </a:r>
            <a:r>
              <a:rPr lang="en-US" altLang="zh-CN" sz="1800" dirty="0"/>
              <a:t>, which is larger than the RF range 50-65 GHz. It means the LO frequency can be fixed, for example, 24 GHz, when the RF changes from 50 to 65 GHz, the IF output changes from 2 to 17 GHz.</a:t>
            </a:r>
          </a:p>
          <a:p>
            <a:pPr marL="0" indent="0">
              <a:buNone/>
            </a:pPr>
            <a:r>
              <a:rPr lang="en-US" altLang="zh-CN" sz="1800" dirty="0"/>
              <a:t>For the die mixer (Subharmonic Mixer HMC-MDB218), the LO frequency we need to use is 27 GHz to 30.5 GHz. The LO frequency has to be swept because the IF range is DC-3 GHz, the range is less than the RF range. </a:t>
            </a:r>
          </a:p>
          <a:p>
            <a:pPr marL="0" indent="0">
              <a:buNone/>
            </a:pPr>
            <a:endParaRPr lang="en-US" dirty="0"/>
          </a:p>
          <a:p>
            <a:pPr marL="0" indent="0">
              <a:buNone/>
            </a:pPr>
            <a:r>
              <a:rPr lang="en-US" sz="1800" dirty="0"/>
              <a:t>Based on the same design,</a:t>
            </a:r>
          </a:p>
          <a:p>
            <a:pPr marL="0" indent="0">
              <a:buNone/>
            </a:pPr>
            <a:r>
              <a:rPr lang="en-US" sz="1800" dirty="0"/>
              <a:t>In the case of mixer die, we use the ADF5355 board RF output B (sweep from 6.8 to 7.625 GHz);</a:t>
            </a:r>
          </a:p>
          <a:p>
            <a:pPr marL="0" indent="0">
              <a:buNone/>
            </a:pPr>
            <a:r>
              <a:rPr lang="en-US" sz="1800" dirty="0"/>
              <a:t>For the mixer module, we use the ADF5355 board RF output A (fixed at 6 GHz).</a:t>
            </a:r>
          </a:p>
          <a:p>
            <a:pPr marL="0" indent="0">
              <a:buNone/>
            </a:pPr>
            <a:endParaRPr lang="en-US" dirty="0"/>
          </a:p>
        </p:txBody>
      </p:sp>
      <p:sp>
        <p:nvSpPr>
          <p:cNvPr id="4" name="Slide Number Placeholder 3"/>
          <p:cNvSpPr>
            <a:spLocks noGrp="1"/>
          </p:cNvSpPr>
          <p:nvPr>
            <p:ph type="sldNum" sz="quarter" idx="11"/>
          </p:nvPr>
        </p:nvSpPr>
        <p:spPr/>
        <p:txBody>
          <a:bodyPr/>
          <a:lstStyle/>
          <a:p>
            <a:fld id="{B6F15528-21DE-4FAA-801E-634DDDAF4B2B}" type="slidenum">
              <a:rPr lang="en-US" smtClean="0">
                <a:solidFill>
                  <a:srgbClr val="000000"/>
                </a:solidFill>
              </a:rPr>
              <a:pPr/>
              <a:t>9</a:t>
            </a:fld>
            <a:endParaRPr lang="en-US" dirty="0">
              <a:solidFill>
                <a:srgbClr val="000000"/>
              </a:solidFill>
            </a:endParaRPr>
          </a:p>
        </p:txBody>
      </p:sp>
    </p:spTree>
    <p:extLst>
      <p:ext uri="{BB962C8B-B14F-4D97-AF65-F5344CB8AC3E}">
        <p14:creationId xmlns:p14="http://schemas.microsoft.com/office/powerpoint/2010/main" val="360704065"/>
      </p:ext>
    </p:extLst>
  </p:cSld>
  <p:clrMapOvr>
    <a:masterClrMapping/>
  </p:clrMapOvr>
</p:sld>
</file>

<file path=ppt/theme/theme1.xml><?xml version="1.0" encoding="utf-8"?>
<a:theme xmlns:a="http://schemas.openxmlformats.org/drawingml/2006/main" name="M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potx" id="{451D13CC-7256-4F01-A32C-B4380D4A7B47}" vid="{CF23E1DB-9006-4381-9516-1E6316366618}"/>
    </a:ext>
  </a:extLst>
</a:theme>
</file>

<file path=docProps/app.xml><?xml version="1.0" encoding="utf-8"?>
<Properties xmlns="http://schemas.openxmlformats.org/officeDocument/2006/extended-properties" xmlns:vt="http://schemas.openxmlformats.org/officeDocument/2006/docPropsVTypes">
  <Template>Default Theme</Template>
  <TotalTime>7161</TotalTime>
  <Words>2577</Words>
  <Application>Microsoft Office PowerPoint</Application>
  <PresentationFormat>On-screen Show (4:3)</PresentationFormat>
  <Paragraphs>619</Paragraphs>
  <Slides>36</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5" baseType="lpstr">
      <vt:lpstr>HelveticaLTStd-Roman</vt:lpstr>
      <vt:lpstr>Arial</vt:lpstr>
      <vt:lpstr>Calibri</vt:lpstr>
      <vt:lpstr>Times New Roman</vt:lpstr>
      <vt:lpstr>Verdana</vt:lpstr>
      <vt:lpstr>Wingdings</vt:lpstr>
      <vt:lpstr>MST</vt:lpstr>
      <vt:lpstr>1_Level</vt:lpstr>
      <vt:lpstr>Equation</vt:lpstr>
      <vt:lpstr>Summary</vt:lpstr>
      <vt:lpstr>PowerPoint Presentation</vt:lpstr>
      <vt:lpstr>Testing Set-up</vt:lpstr>
      <vt:lpstr>PowerPoint Presentation</vt:lpstr>
      <vt:lpstr>1) Mixer Module with coaxial connector </vt:lpstr>
      <vt:lpstr>2) Mixer die </vt:lpstr>
      <vt:lpstr>3) Waveguide Mixer</vt:lpstr>
      <vt:lpstr>PowerPoint Presentation</vt:lpstr>
      <vt:lpstr>Analysis</vt:lpstr>
      <vt:lpstr>Design for providing LO signal</vt:lpstr>
      <vt:lpstr>If the HMC499LC4 can be used </vt:lpstr>
      <vt:lpstr>Availability</vt:lpstr>
      <vt:lpstr>The reason of fixing LO frequency</vt:lpstr>
      <vt:lpstr>PowerPoint Presentation</vt:lpstr>
      <vt:lpstr>Availability</vt:lpstr>
      <vt:lpstr>Connectors and boards </vt:lpstr>
      <vt:lpstr>PowerPoint Presentation</vt:lpstr>
      <vt:lpstr>Design of Microstrip Edge Coupled Line Filter using ADS</vt:lpstr>
      <vt:lpstr>Edit the Substrate</vt:lpstr>
      <vt:lpstr>Set the design restrictions</vt:lpstr>
      <vt:lpstr>Design and Simulate</vt:lpstr>
      <vt:lpstr>Optimize</vt:lpstr>
      <vt:lpstr>Final Design in ADS</vt:lpstr>
      <vt:lpstr>Simulation Result display</vt:lpstr>
      <vt:lpstr>PowerPoint Presentation</vt:lpstr>
      <vt:lpstr>Schematic for the second solution of the LO path</vt:lpstr>
      <vt:lpstr>Schematic and footprint layout The first amplifier: AVA-183A+</vt:lpstr>
      <vt:lpstr>PowerPoint Presentation</vt:lpstr>
      <vt:lpstr>PowerPoint Presentation</vt:lpstr>
      <vt:lpstr>PowerPoint Presentation</vt:lpstr>
      <vt:lpstr>PowerPoint Presentation</vt:lpstr>
      <vt:lpstr>PowerPoint Presentation</vt:lpstr>
      <vt:lpstr>Testing Set-up</vt:lpstr>
      <vt:lpstr>Testing Set-up</vt:lpstr>
      <vt:lpstr>Set-up for characterizing the RF source</vt:lpstr>
      <vt:lpstr>Conversion loss characterization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zhong</dc:creator>
  <cp:lastModifiedBy>Yang Zhong</cp:lastModifiedBy>
  <cp:revision>188</cp:revision>
  <cp:lastPrinted>2018-03-08T19:50:28Z</cp:lastPrinted>
  <dcterms:created xsi:type="dcterms:W3CDTF">2018-02-07T18:06:40Z</dcterms:created>
  <dcterms:modified xsi:type="dcterms:W3CDTF">2023-07-22T17:48:54Z</dcterms:modified>
</cp:coreProperties>
</file>